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33" r:id="rId3"/>
    <p:sldId id="334" r:id="rId4"/>
    <p:sldId id="329" r:id="rId5"/>
    <p:sldId id="276" r:id="rId6"/>
    <p:sldId id="275" r:id="rId7"/>
    <p:sldId id="325" r:id="rId8"/>
    <p:sldId id="328" r:id="rId9"/>
    <p:sldId id="326" r:id="rId10"/>
    <p:sldId id="294" r:id="rId11"/>
    <p:sldId id="327" r:id="rId12"/>
    <p:sldId id="282" r:id="rId13"/>
    <p:sldId id="280" r:id="rId14"/>
    <p:sldId id="278" r:id="rId15"/>
    <p:sldId id="279" r:id="rId16"/>
    <p:sldId id="323" r:id="rId17"/>
    <p:sldId id="322" r:id="rId18"/>
    <p:sldId id="281" r:id="rId19"/>
    <p:sldId id="284" r:id="rId20"/>
    <p:sldId id="285" r:id="rId21"/>
    <p:sldId id="286" r:id="rId22"/>
    <p:sldId id="288" r:id="rId23"/>
    <p:sldId id="290" r:id="rId24"/>
    <p:sldId id="293" r:id="rId25"/>
    <p:sldId id="298" r:id="rId26"/>
    <p:sldId id="299" r:id="rId27"/>
    <p:sldId id="307" r:id="rId28"/>
    <p:sldId id="308" r:id="rId29"/>
    <p:sldId id="318" r:id="rId30"/>
    <p:sldId id="311" r:id="rId31"/>
    <p:sldId id="312" r:id="rId32"/>
    <p:sldId id="317" r:id="rId33"/>
    <p:sldId id="314" r:id="rId34"/>
    <p:sldId id="315" r:id="rId35"/>
    <p:sldId id="316" r:id="rId36"/>
    <p:sldId id="303" r:id="rId37"/>
    <p:sldId id="304" r:id="rId38"/>
    <p:sldId id="301" r:id="rId39"/>
    <p:sldId id="302" r:id="rId40"/>
    <p:sldId id="31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D5830C-BFD8-4905-94BB-D8F3BAA3F721}" type="datetimeFigureOut">
              <a:rPr lang="en-US" smtClean="0"/>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9891-205A-495F-9938-F5CAE7F4AE68}" type="slidenum">
              <a:rPr lang="en-US" smtClean="0"/>
              <a:t>‹#›</a:t>
            </a:fld>
            <a:endParaRPr lang="en-US"/>
          </a:p>
        </p:txBody>
      </p:sp>
    </p:spTree>
    <p:extLst>
      <p:ext uri="{BB962C8B-B14F-4D97-AF65-F5344CB8AC3E}">
        <p14:creationId xmlns:p14="http://schemas.microsoft.com/office/powerpoint/2010/main" val="276844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5830C-BFD8-4905-94BB-D8F3BAA3F721}" type="datetimeFigureOut">
              <a:rPr lang="en-US" smtClean="0"/>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9891-205A-495F-9938-F5CAE7F4AE68}" type="slidenum">
              <a:rPr lang="en-US" smtClean="0"/>
              <a:t>‹#›</a:t>
            </a:fld>
            <a:endParaRPr lang="en-US"/>
          </a:p>
        </p:txBody>
      </p:sp>
    </p:spTree>
    <p:extLst>
      <p:ext uri="{BB962C8B-B14F-4D97-AF65-F5344CB8AC3E}">
        <p14:creationId xmlns:p14="http://schemas.microsoft.com/office/powerpoint/2010/main" val="339964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5830C-BFD8-4905-94BB-D8F3BAA3F721}" type="datetimeFigureOut">
              <a:rPr lang="en-US" smtClean="0"/>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9891-205A-495F-9938-F5CAE7F4AE68}" type="slidenum">
              <a:rPr lang="en-US" smtClean="0"/>
              <a:t>‹#›</a:t>
            </a:fld>
            <a:endParaRPr lang="en-US"/>
          </a:p>
        </p:txBody>
      </p:sp>
    </p:spTree>
    <p:extLst>
      <p:ext uri="{BB962C8B-B14F-4D97-AF65-F5344CB8AC3E}">
        <p14:creationId xmlns:p14="http://schemas.microsoft.com/office/powerpoint/2010/main" val="23433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5830C-BFD8-4905-94BB-D8F3BAA3F721}" type="datetimeFigureOut">
              <a:rPr lang="en-US" smtClean="0"/>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9891-205A-495F-9938-F5CAE7F4AE68}" type="slidenum">
              <a:rPr lang="en-US" smtClean="0"/>
              <a:t>‹#›</a:t>
            </a:fld>
            <a:endParaRPr lang="en-US"/>
          </a:p>
        </p:txBody>
      </p:sp>
    </p:spTree>
    <p:extLst>
      <p:ext uri="{BB962C8B-B14F-4D97-AF65-F5344CB8AC3E}">
        <p14:creationId xmlns:p14="http://schemas.microsoft.com/office/powerpoint/2010/main" val="112757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D5830C-BFD8-4905-94BB-D8F3BAA3F721}" type="datetimeFigureOut">
              <a:rPr lang="en-US" smtClean="0"/>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9891-205A-495F-9938-F5CAE7F4AE68}" type="slidenum">
              <a:rPr lang="en-US" smtClean="0"/>
              <a:t>‹#›</a:t>
            </a:fld>
            <a:endParaRPr lang="en-US"/>
          </a:p>
        </p:txBody>
      </p:sp>
    </p:spTree>
    <p:extLst>
      <p:ext uri="{BB962C8B-B14F-4D97-AF65-F5344CB8AC3E}">
        <p14:creationId xmlns:p14="http://schemas.microsoft.com/office/powerpoint/2010/main" val="327373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D5830C-BFD8-4905-94BB-D8F3BAA3F721}" type="datetimeFigureOut">
              <a:rPr lang="en-US" smtClean="0"/>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09891-205A-495F-9938-F5CAE7F4AE68}" type="slidenum">
              <a:rPr lang="en-US" smtClean="0"/>
              <a:t>‹#›</a:t>
            </a:fld>
            <a:endParaRPr lang="en-US"/>
          </a:p>
        </p:txBody>
      </p:sp>
    </p:spTree>
    <p:extLst>
      <p:ext uri="{BB962C8B-B14F-4D97-AF65-F5344CB8AC3E}">
        <p14:creationId xmlns:p14="http://schemas.microsoft.com/office/powerpoint/2010/main" val="108391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D5830C-BFD8-4905-94BB-D8F3BAA3F721}" type="datetimeFigureOut">
              <a:rPr lang="en-US" smtClean="0"/>
              <a:t>7/7/2017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09891-205A-495F-9938-F5CAE7F4AE68}" type="slidenum">
              <a:rPr lang="en-US" smtClean="0"/>
              <a:t>‹#›</a:t>
            </a:fld>
            <a:endParaRPr lang="en-US"/>
          </a:p>
        </p:txBody>
      </p:sp>
    </p:spTree>
    <p:extLst>
      <p:ext uri="{BB962C8B-B14F-4D97-AF65-F5344CB8AC3E}">
        <p14:creationId xmlns:p14="http://schemas.microsoft.com/office/powerpoint/2010/main" val="13933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D5830C-BFD8-4905-94BB-D8F3BAA3F721}" type="datetimeFigureOut">
              <a:rPr lang="en-US" smtClean="0"/>
              <a:t>7/7/2017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09891-205A-495F-9938-F5CAE7F4AE68}" type="slidenum">
              <a:rPr lang="en-US" smtClean="0"/>
              <a:t>‹#›</a:t>
            </a:fld>
            <a:endParaRPr lang="en-US"/>
          </a:p>
        </p:txBody>
      </p:sp>
    </p:spTree>
    <p:extLst>
      <p:ext uri="{BB962C8B-B14F-4D97-AF65-F5344CB8AC3E}">
        <p14:creationId xmlns:p14="http://schemas.microsoft.com/office/powerpoint/2010/main" val="86247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5830C-BFD8-4905-94BB-D8F3BAA3F721}" type="datetimeFigureOut">
              <a:rPr lang="en-US" smtClean="0"/>
              <a:t>7/7/2017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09891-205A-495F-9938-F5CAE7F4AE68}" type="slidenum">
              <a:rPr lang="en-US" smtClean="0"/>
              <a:t>‹#›</a:t>
            </a:fld>
            <a:endParaRPr lang="en-US"/>
          </a:p>
        </p:txBody>
      </p:sp>
    </p:spTree>
    <p:extLst>
      <p:ext uri="{BB962C8B-B14F-4D97-AF65-F5344CB8AC3E}">
        <p14:creationId xmlns:p14="http://schemas.microsoft.com/office/powerpoint/2010/main" val="63746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D5830C-BFD8-4905-94BB-D8F3BAA3F721}" type="datetimeFigureOut">
              <a:rPr lang="en-US" smtClean="0"/>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09891-205A-495F-9938-F5CAE7F4AE68}" type="slidenum">
              <a:rPr lang="en-US" smtClean="0"/>
              <a:t>‹#›</a:t>
            </a:fld>
            <a:endParaRPr lang="en-US"/>
          </a:p>
        </p:txBody>
      </p:sp>
    </p:spTree>
    <p:extLst>
      <p:ext uri="{BB962C8B-B14F-4D97-AF65-F5344CB8AC3E}">
        <p14:creationId xmlns:p14="http://schemas.microsoft.com/office/powerpoint/2010/main" val="41038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D5830C-BFD8-4905-94BB-D8F3BAA3F721}" type="datetimeFigureOut">
              <a:rPr lang="en-US" smtClean="0"/>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09891-205A-495F-9938-F5CAE7F4AE68}" type="slidenum">
              <a:rPr lang="en-US" smtClean="0"/>
              <a:t>‹#›</a:t>
            </a:fld>
            <a:endParaRPr lang="en-US"/>
          </a:p>
        </p:txBody>
      </p:sp>
    </p:spTree>
    <p:extLst>
      <p:ext uri="{BB962C8B-B14F-4D97-AF65-F5344CB8AC3E}">
        <p14:creationId xmlns:p14="http://schemas.microsoft.com/office/powerpoint/2010/main" val="13966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5830C-BFD8-4905-94BB-D8F3BAA3F721}" type="datetimeFigureOut">
              <a:rPr lang="en-US" smtClean="0"/>
              <a:t>7/7/2017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09891-205A-495F-9938-F5CAE7F4AE68}" type="slidenum">
              <a:rPr lang="en-US" smtClean="0"/>
              <a:t>‹#›</a:t>
            </a:fld>
            <a:endParaRPr lang="en-US"/>
          </a:p>
        </p:txBody>
      </p:sp>
    </p:spTree>
    <p:extLst>
      <p:ext uri="{BB962C8B-B14F-4D97-AF65-F5344CB8AC3E}">
        <p14:creationId xmlns:p14="http://schemas.microsoft.com/office/powerpoint/2010/main" val="2019006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mmer series flyer 2017 (2).pdf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573" y="-1490124"/>
            <a:ext cx="17604175" cy="9602277"/>
          </a:xfrm>
          <a:prstGeom prst="rect">
            <a:avLst/>
          </a:prstGeom>
        </p:spPr>
      </p:pic>
    </p:spTree>
    <p:extLst>
      <p:ext uri="{BB962C8B-B14F-4D97-AF65-F5344CB8AC3E}">
        <p14:creationId xmlns:p14="http://schemas.microsoft.com/office/powerpoint/2010/main" val="2306600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Why is Christ Coming Again?</a:t>
            </a:r>
            <a:endParaRPr lang="en-US" b="1" u="sng" dirty="0">
              <a:latin typeface="Centaur" panose="02030504050205020304" pitchFamily="18" charset="0"/>
            </a:endParaRPr>
          </a:p>
        </p:txBody>
      </p:sp>
      <p:sp>
        <p:nvSpPr>
          <p:cNvPr id="9" name="Rectangle 8"/>
          <p:cNvSpPr/>
          <p:nvPr/>
        </p:nvSpPr>
        <p:spPr>
          <a:xfrm>
            <a:off x="523783" y="1915344"/>
            <a:ext cx="11070454" cy="1973297"/>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40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 To Judge All Humanity</a:t>
            </a:r>
            <a:endParaRPr lang="en-US" sz="4400"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u="sng" dirty="0">
                <a:latin typeface="+mj-lt"/>
                <a:ea typeface="Calibri" panose="020F0502020204030204" pitchFamily="34" charset="0"/>
                <a:cs typeface="Times New Roman" panose="02020603050405020304" pitchFamily="18" charset="0"/>
              </a:rPr>
              <a:t>II Corinthians 5:10</a:t>
            </a:r>
            <a:r>
              <a:rPr lang="en-US" sz="3200" b="1" dirty="0">
                <a:latin typeface="+mj-lt"/>
                <a:ea typeface="Calibri" panose="020F0502020204030204" pitchFamily="34" charset="0"/>
                <a:cs typeface="Times New Roman" panose="02020603050405020304" pitchFamily="18" charset="0"/>
              </a:rPr>
              <a:t> </a:t>
            </a:r>
            <a:r>
              <a:rPr lang="en-US" sz="3200" dirty="0">
                <a:latin typeface="+mj-lt"/>
                <a:ea typeface="Calibri" panose="020F0502020204030204" pitchFamily="34" charset="0"/>
                <a:cs typeface="Times New Roman" panose="02020603050405020304" pitchFamily="18" charset="0"/>
              </a:rPr>
              <a:t>“For we must all appear before the judgment seat of </a:t>
            </a:r>
            <a:r>
              <a:rPr lang="en-US" sz="3200" dirty="0" smtClean="0">
                <a:latin typeface="+mj-lt"/>
                <a:ea typeface="Calibri" panose="020F0502020204030204" pitchFamily="34" charset="0"/>
                <a:cs typeface="Times New Roman" panose="02020603050405020304" pitchFamily="18" charset="0"/>
              </a:rPr>
              <a:t>Christ…”</a:t>
            </a:r>
            <a:r>
              <a:rPr lang="en-US" sz="3200" dirty="0">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1213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latin typeface="Baskerville Old Face" panose="02020602080505020303" pitchFamily="18" charset="0"/>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Why is Christ Coming Again?</a:t>
            </a:r>
            <a:endParaRPr lang="en-US" b="1" u="sng" dirty="0">
              <a:latin typeface="Centaur" panose="02030504050205020304" pitchFamily="18" charset="0"/>
            </a:endParaRPr>
          </a:p>
        </p:txBody>
      </p:sp>
      <p:sp>
        <p:nvSpPr>
          <p:cNvPr id="2" name="Rectangle 1"/>
          <p:cNvSpPr/>
          <p:nvPr/>
        </p:nvSpPr>
        <p:spPr>
          <a:xfrm>
            <a:off x="319596" y="2026156"/>
            <a:ext cx="11736280" cy="1754326"/>
          </a:xfrm>
          <a:prstGeom prst="rect">
            <a:avLst/>
          </a:prstGeom>
          <a:scene3d>
            <a:camera prst="perspectiveRelaxedModerately"/>
            <a:lightRig rig="threePt" dir="t"/>
          </a:scene3d>
        </p:spPr>
        <p:txBody>
          <a:bodyPr wrap="square">
            <a:spAutoFit/>
          </a:bodyPr>
          <a:lstStyle/>
          <a:p>
            <a:pPr lvl="0" algn="ctr"/>
            <a:r>
              <a:rPr lang="en-US" sz="4400" b="1" dirty="0" smtClean="0">
                <a:solidFill>
                  <a:schemeClr val="accent2">
                    <a:lumMod val="50000"/>
                  </a:schemeClr>
                </a:solidFill>
                <a:latin typeface="Centaur" panose="02030504050205020304" pitchFamily="18" charset="0"/>
              </a:rPr>
              <a:t>* To </a:t>
            </a:r>
            <a:r>
              <a:rPr lang="en-US" sz="4400" b="1" dirty="0">
                <a:solidFill>
                  <a:schemeClr val="accent2">
                    <a:lumMod val="50000"/>
                  </a:schemeClr>
                </a:solidFill>
                <a:latin typeface="Centaur" panose="02030504050205020304" pitchFamily="18" charset="0"/>
              </a:rPr>
              <a:t>Return the Kingdom to the Father</a:t>
            </a:r>
            <a:endParaRPr lang="en-US" sz="4400" dirty="0">
              <a:solidFill>
                <a:schemeClr val="accent2">
                  <a:lumMod val="50000"/>
                </a:schemeClr>
              </a:solidFill>
              <a:latin typeface="Centaur" panose="02030504050205020304" pitchFamily="18" charset="0"/>
            </a:endParaRPr>
          </a:p>
          <a:p>
            <a:pPr algn="just"/>
            <a:r>
              <a:rPr lang="en-US" sz="3200" b="1" dirty="0">
                <a:latin typeface="Centaur" panose="02030504050205020304" pitchFamily="18" charset="0"/>
              </a:rPr>
              <a:t>I Corinthians 15:24 </a:t>
            </a:r>
            <a:r>
              <a:rPr lang="en-US" sz="3200" dirty="0">
                <a:latin typeface="Centaur" panose="02030504050205020304" pitchFamily="18" charset="0"/>
              </a:rPr>
              <a:t>“Then comes the end, when he delivers the kingdom to God the Father after destroying every rule and every authority and power.” </a:t>
            </a:r>
          </a:p>
        </p:txBody>
      </p:sp>
    </p:spTree>
    <p:extLst>
      <p:ext uri="{BB962C8B-B14F-4D97-AF65-F5344CB8AC3E}">
        <p14:creationId xmlns:p14="http://schemas.microsoft.com/office/powerpoint/2010/main" val="8846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 y="2413685"/>
            <a:ext cx="12242085" cy="1096277"/>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How Will He Return?</a:t>
            </a:r>
            <a:endParaRPr lang="en-US" b="1" u="sng" dirty="0">
              <a:latin typeface="Centaur" panose="02030504050205020304" pitchFamily="18" charset="0"/>
            </a:endParaRPr>
          </a:p>
        </p:txBody>
      </p:sp>
      <p:sp>
        <p:nvSpPr>
          <p:cNvPr id="6"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latin typeface="Baskerville Old Face" panose="02020602080505020303" pitchFamily="18" charset="0"/>
            </a:endParaRPr>
          </a:p>
        </p:txBody>
      </p:sp>
      <p:sp>
        <p:nvSpPr>
          <p:cNvPr id="7"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Why is Christ Coming Again?</a:t>
            </a:r>
            <a:endParaRPr lang="en-US" b="1" u="sng" dirty="0">
              <a:latin typeface="Centaur" panose="02030504050205020304" pitchFamily="18" charset="0"/>
            </a:endParaRPr>
          </a:p>
        </p:txBody>
      </p:sp>
    </p:spTree>
    <p:extLst>
      <p:ext uri="{BB962C8B-B14F-4D97-AF65-F5344CB8AC3E}">
        <p14:creationId xmlns:p14="http://schemas.microsoft.com/office/powerpoint/2010/main" val="27813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6" name="Title 1"/>
          <p:cNvSpPr txBox="1">
            <a:spLocks/>
          </p:cNvSpPr>
          <p:nvPr/>
        </p:nvSpPr>
        <p:spPr>
          <a:xfrm>
            <a:off x="-1" y="2413685"/>
            <a:ext cx="12242085" cy="1096277"/>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How Will He Return?</a:t>
            </a:r>
            <a:endParaRPr lang="en-US" b="1" u="sng" dirty="0">
              <a:latin typeface="Centaur" panose="02030504050205020304" pitchFamily="18" charset="0"/>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Why is Christ Coming Again?</a:t>
            </a:r>
            <a:endParaRPr lang="en-US" b="1" u="sng" dirty="0">
              <a:latin typeface="Centaur" panose="02030504050205020304" pitchFamily="18" charset="0"/>
            </a:endParaRPr>
          </a:p>
        </p:txBody>
      </p:sp>
      <p:sp>
        <p:nvSpPr>
          <p:cNvPr id="9" name="Rectangle 8"/>
          <p:cNvSpPr/>
          <p:nvPr/>
        </p:nvSpPr>
        <p:spPr>
          <a:xfrm>
            <a:off x="319596" y="2026156"/>
            <a:ext cx="11736280" cy="2246769"/>
          </a:xfrm>
          <a:prstGeom prst="rect">
            <a:avLst/>
          </a:prstGeom>
          <a:scene3d>
            <a:camera prst="perspectiveRelaxedModerately"/>
            <a:lightRig rig="threePt" dir="t"/>
          </a:scene3d>
        </p:spPr>
        <p:txBody>
          <a:bodyPr wrap="square">
            <a:spAutoFit/>
          </a:bodyPr>
          <a:lstStyle/>
          <a:p>
            <a:pPr lvl="0" algn="ctr"/>
            <a:r>
              <a:rPr lang="en-US" sz="4400" b="1" dirty="0" smtClean="0">
                <a:solidFill>
                  <a:schemeClr val="accent2">
                    <a:lumMod val="50000"/>
                  </a:schemeClr>
                </a:solidFill>
                <a:latin typeface="Centaur" panose="02030504050205020304" pitchFamily="18" charset="0"/>
              </a:rPr>
              <a:t>* Personally</a:t>
            </a:r>
            <a:endParaRPr lang="en-US" sz="4400" dirty="0" smtClean="0">
              <a:solidFill>
                <a:schemeClr val="accent2">
                  <a:lumMod val="50000"/>
                </a:schemeClr>
              </a:solidFill>
              <a:latin typeface="Centaur" panose="02030504050205020304" pitchFamily="18" charset="0"/>
            </a:endParaRPr>
          </a:p>
          <a:p>
            <a:pPr lvl="0" algn="just"/>
            <a:r>
              <a:rPr lang="en-US" sz="3200" b="1" u="sng" dirty="0" smtClean="0">
                <a:latin typeface="Centaur" panose="02030504050205020304" pitchFamily="18" charset="0"/>
              </a:rPr>
              <a:t>I </a:t>
            </a:r>
            <a:r>
              <a:rPr lang="en-US" sz="3200" b="1" u="sng" dirty="0">
                <a:latin typeface="Centaur" panose="02030504050205020304" pitchFamily="18" charset="0"/>
              </a:rPr>
              <a:t>Thessalonians 4:16</a:t>
            </a:r>
            <a:r>
              <a:rPr lang="en-US" sz="3200" b="1" dirty="0">
                <a:latin typeface="Centaur" panose="02030504050205020304" pitchFamily="18" charset="0"/>
              </a:rPr>
              <a:t> </a:t>
            </a:r>
            <a:r>
              <a:rPr lang="en-US" sz="3200" dirty="0">
                <a:latin typeface="Centaur" panose="02030504050205020304" pitchFamily="18" charset="0"/>
              </a:rPr>
              <a:t>“For the Lord himself will descend from heaven with a cry of command, with the voice of an archangel, and with the sound of the trumpet of God…” </a:t>
            </a:r>
            <a:endParaRPr lang="en-US" sz="3200" u="sng" dirty="0">
              <a:latin typeface="Centaur" panose="02030504050205020304" pitchFamily="18" charset="0"/>
            </a:endParaRPr>
          </a:p>
        </p:txBody>
      </p:sp>
    </p:spTree>
    <p:extLst>
      <p:ext uri="{BB962C8B-B14F-4D97-AF65-F5344CB8AC3E}">
        <p14:creationId xmlns:p14="http://schemas.microsoft.com/office/powerpoint/2010/main" val="138891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3.33333E-6 -2.96296E-6 L -0.00039 -0.22708 " pathEditMode="relative" rAng="0" ptsTypes="AA">
                                      <p:cBhvr>
                                        <p:cTn id="6" dur="2000" fill="hold"/>
                                        <p:tgtEl>
                                          <p:spTgt spid="6"/>
                                        </p:tgtEl>
                                        <p:attrNameLst>
                                          <p:attrName>ppt_x</p:attrName>
                                          <p:attrName>ppt_y</p:attrName>
                                        </p:attrNameLst>
                                      </p:cBhvr>
                                      <p:rCtr x="-26" y="-11366"/>
                                    </p:animMotion>
                                  </p:childTnLst>
                                </p:cTn>
                              </p:par>
                              <p:par>
                                <p:cTn id="7" presetID="10" presetClass="exit" presetSubtype="0" fill="hold" grpId="0" nodeType="withEffect">
                                  <p:stCondLst>
                                    <p:cond delay="0"/>
                                  </p:stCondLst>
                                  <p:childTnLst>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latin typeface="Baskerville Old Face" panose="02020602080505020303" pitchFamily="18" charset="0"/>
            </a:endParaRPr>
          </a:p>
        </p:txBody>
      </p:sp>
      <p:sp>
        <p:nvSpPr>
          <p:cNvPr id="3" name="Rectangle 2"/>
          <p:cNvSpPr/>
          <p:nvPr/>
        </p:nvSpPr>
        <p:spPr>
          <a:xfrm>
            <a:off x="399494" y="2108534"/>
            <a:ext cx="11594237" cy="1754326"/>
          </a:xfrm>
          <a:prstGeom prst="rect">
            <a:avLst/>
          </a:prstGeom>
          <a:scene3d>
            <a:camera prst="perspectiveRelaxedModerately"/>
            <a:lightRig rig="threePt" dir="t"/>
          </a:scene3d>
        </p:spPr>
        <p:txBody>
          <a:bodyPr wrap="square">
            <a:spAutoFit/>
          </a:bodyPr>
          <a:lstStyle/>
          <a:p>
            <a:pPr lvl="0" algn="ctr"/>
            <a:r>
              <a:rPr lang="en-US" sz="4400" b="1" dirty="0" smtClean="0">
                <a:solidFill>
                  <a:schemeClr val="accent2">
                    <a:lumMod val="50000"/>
                  </a:schemeClr>
                </a:solidFill>
                <a:latin typeface="Centaur" panose="02030504050205020304" pitchFamily="18" charset="0"/>
              </a:rPr>
              <a:t>* Visibly</a:t>
            </a:r>
          </a:p>
          <a:p>
            <a:pPr lvl="0" algn="just"/>
            <a:r>
              <a:rPr lang="en-US" sz="3200" b="1" u="sng" dirty="0" smtClean="0">
                <a:latin typeface="Centaur" panose="02030504050205020304" pitchFamily="18" charset="0"/>
              </a:rPr>
              <a:t>Revelation </a:t>
            </a:r>
            <a:r>
              <a:rPr lang="en-US" sz="3200" b="1" u="sng" dirty="0">
                <a:latin typeface="Centaur" panose="02030504050205020304" pitchFamily="18" charset="0"/>
              </a:rPr>
              <a:t>1:7</a:t>
            </a:r>
            <a:r>
              <a:rPr lang="en-US" sz="3200" b="1" dirty="0">
                <a:latin typeface="Centaur" panose="02030504050205020304" pitchFamily="18" charset="0"/>
              </a:rPr>
              <a:t> </a:t>
            </a:r>
            <a:r>
              <a:rPr lang="en-US" sz="3200" dirty="0">
                <a:latin typeface="Centaur" panose="02030504050205020304" pitchFamily="18" charset="0"/>
              </a:rPr>
              <a:t>“Behold, he is coming with the clouds, and every eye will see him, even those who pierced him…” </a:t>
            </a:r>
            <a:endParaRPr lang="en-US" sz="3200" u="sng" dirty="0">
              <a:latin typeface="Centaur" panose="02030504050205020304" pitchFamily="18" charset="0"/>
            </a:endParaRPr>
          </a:p>
        </p:txBody>
      </p:sp>
      <p:sp>
        <p:nvSpPr>
          <p:cNvPr id="9"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How Will He Return?</a:t>
            </a:r>
            <a:endParaRPr lang="en-US" b="1" u="sng" dirty="0">
              <a:latin typeface="Centaur" panose="02030504050205020304" pitchFamily="18" charset="0"/>
            </a:endParaRPr>
          </a:p>
        </p:txBody>
      </p:sp>
    </p:spTree>
    <p:extLst>
      <p:ext uri="{BB962C8B-B14F-4D97-AF65-F5344CB8AC3E}">
        <p14:creationId xmlns:p14="http://schemas.microsoft.com/office/powerpoint/2010/main" val="33676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p>
        </p:txBody>
      </p:sp>
      <p:sp>
        <p:nvSpPr>
          <p:cNvPr id="9"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How Will He Return?</a:t>
            </a:r>
            <a:endParaRPr lang="en-US" b="1" u="sng" dirty="0">
              <a:latin typeface="Centaur" panose="02030504050205020304" pitchFamily="18" charset="0"/>
            </a:endParaRPr>
          </a:p>
        </p:txBody>
      </p:sp>
      <p:sp>
        <p:nvSpPr>
          <p:cNvPr id="2" name="Rectangle 1"/>
          <p:cNvSpPr/>
          <p:nvPr/>
        </p:nvSpPr>
        <p:spPr>
          <a:xfrm>
            <a:off x="320279" y="2100296"/>
            <a:ext cx="11576482" cy="1754326"/>
          </a:xfrm>
          <a:prstGeom prst="rect">
            <a:avLst/>
          </a:prstGeom>
          <a:scene3d>
            <a:camera prst="perspectiveRelaxedModerately"/>
            <a:lightRig rig="threePt" dir="t"/>
          </a:scene3d>
        </p:spPr>
        <p:txBody>
          <a:bodyPr wrap="square">
            <a:spAutoFit/>
          </a:bodyPr>
          <a:lstStyle/>
          <a:p>
            <a:pPr lvl="0" algn="ctr"/>
            <a:r>
              <a:rPr lang="en-US" sz="4400" b="1" dirty="0" smtClean="0">
                <a:solidFill>
                  <a:schemeClr val="accent2">
                    <a:lumMod val="50000"/>
                  </a:schemeClr>
                </a:solidFill>
                <a:latin typeface="Centaur" panose="02030504050205020304" pitchFamily="18" charset="0"/>
              </a:rPr>
              <a:t>* With Power </a:t>
            </a:r>
            <a:r>
              <a:rPr lang="en-US" sz="4400" b="1" dirty="0">
                <a:solidFill>
                  <a:schemeClr val="accent2">
                    <a:lumMod val="50000"/>
                  </a:schemeClr>
                </a:solidFill>
                <a:latin typeface="Centaur" panose="02030504050205020304" pitchFamily="18" charset="0"/>
              </a:rPr>
              <a:t>and </a:t>
            </a:r>
            <a:r>
              <a:rPr lang="en-US" sz="4400" b="1" dirty="0" smtClean="0">
                <a:solidFill>
                  <a:schemeClr val="accent2">
                    <a:lumMod val="50000"/>
                  </a:schemeClr>
                </a:solidFill>
                <a:latin typeface="Centaur" panose="02030504050205020304" pitchFamily="18" charset="0"/>
              </a:rPr>
              <a:t>Glory</a:t>
            </a:r>
          </a:p>
          <a:p>
            <a:pPr lvl="0" algn="just"/>
            <a:r>
              <a:rPr lang="en-US" sz="3200" b="1" u="sng" dirty="0" smtClean="0">
                <a:latin typeface="Centaur" panose="02030504050205020304" pitchFamily="18" charset="0"/>
              </a:rPr>
              <a:t>Matthew </a:t>
            </a:r>
            <a:r>
              <a:rPr lang="en-US" sz="3200" b="1" u="sng" dirty="0">
                <a:latin typeface="Centaur" panose="02030504050205020304" pitchFamily="18" charset="0"/>
              </a:rPr>
              <a:t>25:31</a:t>
            </a:r>
            <a:r>
              <a:rPr lang="en-US" sz="3200" b="1" dirty="0">
                <a:latin typeface="Centaur" panose="02030504050205020304" pitchFamily="18" charset="0"/>
              </a:rPr>
              <a:t> </a:t>
            </a:r>
            <a:r>
              <a:rPr lang="en-US" sz="3200" dirty="0">
                <a:latin typeface="Centaur" panose="02030504050205020304" pitchFamily="18" charset="0"/>
              </a:rPr>
              <a:t>“When the Son of Man comes in his glory, and all the angels with him, then he will sit on his glorious throne.” </a:t>
            </a:r>
          </a:p>
        </p:txBody>
      </p:sp>
    </p:spTree>
    <p:extLst>
      <p:ext uri="{BB962C8B-B14F-4D97-AF65-F5344CB8AC3E}">
        <p14:creationId xmlns:p14="http://schemas.microsoft.com/office/powerpoint/2010/main" val="744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 y="2413685"/>
            <a:ext cx="12242085" cy="1096277"/>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When Will He Return?</a:t>
            </a:r>
            <a:endParaRPr lang="en-US" b="1" u="sng" dirty="0">
              <a:latin typeface="Centaur" panose="02030504050205020304" pitchFamily="18" charset="0"/>
            </a:endParaRPr>
          </a:p>
        </p:txBody>
      </p:sp>
      <p:sp>
        <p:nvSpPr>
          <p:cNvPr id="6"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latin typeface="Baskerville Old Face" panose="02020602080505020303" pitchFamily="18" charset="0"/>
            </a:endParaRPr>
          </a:p>
        </p:txBody>
      </p:sp>
      <p:sp>
        <p:nvSpPr>
          <p:cNvPr id="7"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How Will He Return?</a:t>
            </a:r>
            <a:endParaRPr lang="en-US" b="1" u="sng" dirty="0">
              <a:latin typeface="Centaur" panose="02030504050205020304" pitchFamily="18" charset="0"/>
            </a:endParaRPr>
          </a:p>
        </p:txBody>
      </p:sp>
    </p:spTree>
    <p:extLst>
      <p:ext uri="{BB962C8B-B14F-4D97-AF65-F5344CB8AC3E}">
        <p14:creationId xmlns:p14="http://schemas.microsoft.com/office/powerpoint/2010/main" val="77690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6" name="Title 1"/>
          <p:cNvSpPr txBox="1">
            <a:spLocks/>
          </p:cNvSpPr>
          <p:nvPr/>
        </p:nvSpPr>
        <p:spPr>
          <a:xfrm>
            <a:off x="-1" y="2413685"/>
            <a:ext cx="12242085" cy="1096277"/>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When Will He Return?</a:t>
            </a:r>
            <a:endParaRPr lang="en-US" b="1" u="sng" dirty="0">
              <a:latin typeface="Centaur" panose="02030504050205020304" pitchFamily="18" charset="0"/>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How Will He Return?</a:t>
            </a:r>
            <a:endParaRPr lang="en-US" b="1" u="sng" dirty="0">
              <a:latin typeface="Centaur" panose="02030504050205020304" pitchFamily="18" charset="0"/>
            </a:endParaRPr>
          </a:p>
        </p:txBody>
      </p:sp>
      <p:sp>
        <p:nvSpPr>
          <p:cNvPr id="9" name="Rectangle 8"/>
          <p:cNvSpPr/>
          <p:nvPr/>
        </p:nvSpPr>
        <p:spPr>
          <a:xfrm>
            <a:off x="343270" y="2116772"/>
            <a:ext cx="11505460" cy="1754326"/>
          </a:xfrm>
          <a:prstGeom prst="rect">
            <a:avLst/>
          </a:prstGeom>
          <a:scene3d>
            <a:camera prst="perspectiveRelaxedModerately"/>
            <a:lightRig rig="threePt" dir="t"/>
          </a:scene3d>
        </p:spPr>
        <p:txBody>
          <a:bodyPr wrap="square">
            <a:spAutoFit/>
          </a:bodyPr>
          <a:lstStyle/>
          <a:p>
            <a:pPr algn="ctr"/>
            <a:r>
              <a:rPr lang="en-US" sz="4400" b="1" dirty="0" smtClean="0">
                <a:solidFill>
                  <a:schemeClr val="accent2">
                    <a:lumMod val="50000"/>
                  </a:schemeClr>
                </a:solidFill>
                <a:latin typeface="Centaur" panose="02030504050205020304" pitchFamily="18" charset="0"/>
              </a:rPr>
              <a:t>* No </a:t>
            </a:r>
            <a:r>
              <a:rPr lang="en-US" sz="4400" b="1" dirty="0">
                <a:solidFill>
                  <a:schemeClr val="accent2">
                    <a:lumMod val="50000"/>
                  </a:schemeClr>
                </a:solidFill>
                <a:latin typeface="Centaur" panose="02030504050205020304" pitchFamily="18" charset="0"/>
              </a:rPr>
              <a:t>man knows!</a:t>
            </a:r>
          </a:p>
          <a:p>
            <a:pPr lvl="0" algn="just"/>
            <a:r>
              <a:rPr lang="en-US" sz="3200" b="1" u="sng" dirty="0" smtClean="0">
                <a:latin typeface="Centaur" panose="02030504050205020304" pitchFamily="18" charset="0"/>
              </a:rPr>
              <a:t>Matthew </a:t>
            </a:r>
            <a:r>
              <a:rPr lang="en-US" sz="3200" b="1" u="sng" dirty="0">
                <a:latin typeface="Centaur" panose="02030504050205020304" pitchFamily="18" charset="0"/>
              </a:rPr>
              <a:t>25:13</a:t>
            </a:r>
            <a:r>
              <a:rPr lang="en-US" sz="3200" b="1" dirty="0">
                <a:latin typeface="Centaur" panose="02030504050205020304" pitchFamily="18" charset="0"/>
              </a:rPr>
              <a:t> </a:t>
            </a:r>
            <a:r>
              <a:rPr lang="en-US" sz="3200" dirty="0">
                <a:latin typeface="Centaur" panose="02030504050205020304" pitchFamily="18" charset="0"/>
              </a:rPr>
              <a:t>“Watch therefore, for you know neither the day nor the hour in which the Son of Man is coming.”</a:t>
            </a:r>
          </a:p>
        </p:txBody>
      </p:sp>
    </p:spTree>
    <p:extLst>
      <p:ext uri="{BB962C8B-B14F-4D97-AF65-F5344CB8AC3E}">
        <p14:creationId xmlns:p14="http://schemas.microsoft.com/office/powerpoint/2010/main" val="233502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3.33333E-6 -2.96296E-6 L -0.00039 -0.22708 " pathEditMode="relative" rAng="0" ptsTypes="AA">
                                      <p:cBhvr>
                                        <p:cTn id="6" dur="2000" fill="hold"/>
                                        <p:tgtEl>
                                          <p:spTgt spid="6"/>
                                        </p:tgtEl>
                                        <p:attrNameLst>
                                          <p:attrName>ppt_x</p:attrName>
                                          <p:attrName>ppt_y</p:attrName>
                                        </p:attrNameLst>
                                      </p:cBhvr>
                                      <p:rCtr x="-26" y="-11366"/>
                                    </p:animMotion>
                                  </p:childTnLst>
                                </p:cTn>
                              </p:par>
                              <p:par>
                                <p:cTn id="7" presetID="10" presetClass="exit" presetSubtype="0" fill="hold" grpId="0" nodeType="withEffect">
                                  <p:stCondLst>
                                    <p:cond delay="0"/>
                                  </p:stCondLst>
                                  <p:childTnLst>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latin typeface="Baskerville Old Face" panose="02020602080505020303" pitchFamily="18" charset="0"/>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When Will He Return?</a:t>
            </a:r>
            <a:endParaRPr lang="en-US" b="1" u="sng" dirty="0">
              <a:latin typeface="Centaur" panose="02030504050205020304" pitchFamily="18" charset="0"/>
            </a:endParaRPr>
          </a:p>
        </p:txBody>
      </p:sp>
      <p:sp>
        <p:nvSpPr>
          <p:cNvPr id="3" name="Rectangle 2"/>
          <p:cNvSpPr/>
          <p:nvPr/>
        </p:nvSpPr>
        <p:spPr>
          <a:xfrm>
            <a:off x="276688" y="2108535"/>
            <a:ext cx="11638624" cy="1815882"/>
          </a:xfrm>
          <a:prstGeom prst="rect">
            <a:avLst/>
          </a:prstGeom>
          <a:scene3d>
            <a:camera prst="perspectiveRelaxedModerately"/>
            <a:lightRig rig="threePt" dir="t"/>
          </a:scene3d>
        </p:spPr>
        <p:txBody>
          <a:bodyPr wrap="square">
            <a:spAutoFit/>
          </a:bodyPr>
          <a:lstStyle/>
          <a:p>
            <a:pPr lvl="0" algn="ctr"/>
            <a:r>
              <a:rPr lang="en-US" sz="4400" b="1" dirty="0" smtClean="0">
                <a:solidFill>
                  <a:schemeClr val="accent2">
                    <a:lumMod val="50000"/>
                  </a:schemeClr>
                </a:solidFill>
                <a:latin typeface="Centaur" panose="02030504050205020304" pitchFamily="18" charset="0"/>
              </a:rPr>
              <a:t>* Unexpectedly </a:t>
            </a:r>
            <a:r>
              <a:rPr lang="en-US" sz="4400" b="1" dirty="0">
                <a:solidFill>
                  <a:schemeClr val="accent2">
                    <a:lumMod val="50000"/>
                  </a:schemeClr>
                </a:solidFill>
                <a:latin typeface="Centaur" panose="02030504050205020304" pitchFamily="18" charset="0"/>
              </a:rPr>
              <a:t>and Without </a:t>
            </a:r>
            <a:r>
              <a:rPr lang="en-US" sz="4400" b="1" dirty="0" smtClean="0">
                <a:solidFill>
                  <a:schemeClr val="accent2">
                    <a:lumMod val="50000"/>
                  </a:schemeClr>
                </a:solidFill>
                <a:latin typeface="Centaur" panose="02030504050205020304" pitchFamily="18" charset="0"/>
              </a:rPr>
              <a:t>Warning</a:t>
            </a:r>
          </a:p>
          <a:p>
            <a:pPr lvl="0" algn="just"/>
            <a:r>
              <a:rPr lang="en-US" sz="3200" b="1" u="sng" dirty="0" smtClean="0">
                <a:latin typeface="Centaur" panose="02030504050205020304" pitchFamily="18" charset="0"/>
              </a:rPr>
              <a:t>I </a:t>
            </a:r>
            <a:r>
              <a:rPr lang="en-US" sz="3200" b="1" u="sng" dirty="0">
                <a:latin typeface="Centaur" panose="02030504050205020304" pitchFamily="18" charset="0"/>
              </a:rPr>
              <a:t>Thessalonians </a:t>
            </a:r>
            <a:r>
              <a:rPr lang="en-US" sz="3200" b="1" u="sng" dirty="0" smtClean="0">
                <a:latin typeface="Centaur" panose="02030504050205020304" pitchFamily="18" charset="0"/>
              </a:rPr>
              <a:t>5:2</a:t>
            </a:r>
            <a:r>
              <a:rPr lang="en-US" sz="3200" b="1" dirty="0" smtClean="0">
                <a:latin typeface="Centaur" panose="02030504050205020304" pitchFamily="18" charset="0"/>
              </a:rPr>
              <a:t> </a:t>
            </a:r>
            <a:r>
              <a:rPr lang="en-US" sz="3200" dirty="0" smtClean="0">
                <a:latin typeface="Centaur" panose="02030504050205020304" pitchFamily="18" charset="0"/>
              </a:rPr>
              <a:t>“…the </a:t>
            </a:r>
            <a:r>
              <a:rPr lang="en-US" sz="3200" dirty="0">
                <a:latin typeface="Centaur" panose="02030504050205020304" pitchFamily="18" charset="0"/>
              </a:rPr>
              <a:t>day of the Lord will come like a thief in the </a:t>
            </a:r>
            <a:r>
              <a:rPr lang="en-US" sz="3200" dirty="0" smtClean="0">
                <a:latin typeface="Centaur" panose="02030504050205020304" pitchFamily="18" charset="0"/>
              </a:rPr>
              <a:t>night...”</a:t>
            </a:r>
            <a:r>
              <a:rPr lang="en-US" sz="3600" dirty="0">
                <a:latin typeface="Centaur" panose="02030504050205020304" pitchFamily="18" charset="0"/>
              </a:rPr>
              <a:t>  </a:t>
            </a:r>
          </a:p>
        </p:txBody>
      </p:sp>
    </p:spTree>
    <p:extLst>
      <p:ext uri="{BB962C8B-B14F-4D97-AF65-F5344CB8AC3E}">
        <p14:creationId xmlns:p14="http://schemas.microsoft.com/office/powerpoint/2010/main" val="405443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a:latin typeface="Centaur" panose="02030504050205020304" pitchFamily="18" charset="0"/>
              </a:rPr>
              <a:t>When Will He Return?</a:t>
            </a:r>
          </a:p>
        </p:txBody>
      </p:sp>
      <p:sp>
        <p:nvSpPr>
          <p:cNvPr id="3" name="Rectangle 2"/>
          <p:cNvSpPr/>
          <p:nvPr/>
        </p:nvSpPr>
        <p:spPr>
          <a:xfrm>
            <a:off x="377873" y="1900885"/>
            <a:ext cx="11461294" cy="3231654"/>
          </a:xfrm>
          <a:prstGeom prst="rect">
            <a:avLst/>
          </a:prstGeom>
          <a:scene3d>
            <a:camera prst="perspectiveRelaxedModerately"/>
            <a:lightRig rig="threePt" dir="t"/>
          </a:scene3d>
        </p:spPr>
        <p:txBody>
          <a:bodyPr wrap="square">
            <a:spAutoFit/>
          </a:bodyPr>
          <a:lstStyle/>
          <a:p>
            <a:pPr lvl="0" algn="ctr"/>
            <a:r>
              <a:rPr lang="en-US" sz="4400" b="1" dirty="0" smtClean="0">
                <a:solidFill>
                  <a:schemeClr val="accent2">
                    <a:lumMod val="50000"/>
                  </a:schemeClr>
                </a:solidFill>
                <a:latin typeface="Centaur" panose="02030504050205020304" pitchFamily="18" charset="0"/>
              </a:rPr>
              <a:t>* Only God Knows</a:t>
            </a:r>
          </a:p>
          <a:p>
            <a:pPr algn="just"/>
            <a:r>
              <a:rPr lang="en-US" sz="3200" b="1" u="sng" dirty="0">
                <a:latin typeface="Centaur" panose="02030504050205020304" pitchFamily="18" charset="0"/>
              </a:rPr>
              <a:t>Matthew </a:t>
            </a:r>
            <a:r>
              <a:rPr lang="en-US" sz="3200" b="1" u="sng" dirty="0" smtClean="0">
                <a:latin typeface="Centaur" panose="02030504050205020304" pitchFamily="18" charset="0"/>
              </a:rPr>
              <a:t>24:36, 42, 44</a:t>
            </a:r>
            <a:r>
              <a:rPr lang="en-US" sz="3200" b="1" dirty="0" smtClean="0">
                <a:latin typeface="Centaur" panose="02030504050205020304" pitchFamily="18" charset="0"/>
              </a:rPr>
              <a:t> </a:t>
            </a:r>
            <a:r>
              <a:rPr lang="en-US" sz="3200" dirty="0" smtClean="0">
                <a:latin typeface="Centaur" panose="02030504050205020304" pitchFamily="18" charset="0"/>
              </a:rPr>
              <a:t>“</a:t>
            </a:r>
            <a:r>
              <a:rPr lang="en-US" sz="3200" dirty="0" smtClean="0">
                <a:latin typeface="Centaur" panose="02030504050205020304" pitchFamily="18" charset="0"/>
              </a:rPr>
              <a:t>…</a:t>
            </a:r>
            <a:r>
              <a:rPr lang="en-US" sz="3200" dirty="0" smtClean="0">
                <a:latin typeface="Centaur" panose="02030504050205020304" pitchFamily="18" charset="0"/>
              </a:rPr>
              <a:t>concerning </a:t>
            </a:r>
            <a:r>
              <a:rPr lang="en-US" sz="3200" dirty="0">
                <a:latin typeface="Centaur" panose="02030504050205020304" pitchFamily="18" charset="0"/>
              </a:rPr>
              <a:t>that day and hour no one knows, not even the angels of heaven, nor the Son, but the Father </a:t>
            </a:r>
            <a:r>
              <a:rPr lang="en-US" sz="3200" dirty="0" smtClean="0">
                <a:latin typeface="Centaur" panose="02030504050205020304" pitchFamily="18" charset="0"/>
              </a:rPr>
              <a:t>only… Therefore</a:t>
            </a:r>
            <a:r>
              <a:rPr lang="en-US" sz="3200" dirty="0">
                <a:latin typeface="Centaur" panose="02030504050205020304" pitchFamily="18" charset="0"/>
              </a:rPr>
              <a:t>, stay awake, for you do not know on what day your Lord is </a:t>
            </a:r>
            <a:r>
              <a:rPr lang="en-US" sz="3200" dirty="0" smtClean="0">
                <a:latin typeface="Centaur" panose="02030504050205020304" pitchFamily="18" charset="0"/>
              </a:rPr>
              <a:t>coming…you </a:t>
            </a:r>
            <a:r>
              <a:rPr lang="en-US" sz="3200" dirty="0">
                <a:latin typeface="Centaur" panose="02030504050205020304" pitchFamily="18" charset="0"/>
              </a:rPr>
              <a:t>also must be ready, for the Son of Man is coming at an hour you do not expect</a:t>
            </a:r>
            <a:r>
              <a:rPr lang="en-US" sz="3200" dirty="0" smtClean="0">
                <a:latin typeface="Centaur" panose="02030504050205020304" pitchFamily="18" charset="0"/>
              </a:rPr>
              <a:t>.”</a:t>
            </a:r>
            <a:endParaRPr lang="en-US" sz="3200" dirty="0">
              <a:latin typeface="Centaur" panose="02030504050205020304" pitchFamily="18" charset="0"/>
            </a:endParaRPr>
          </a:p>
        </p:txBody>
      </p:sp>
    </p:spTree>
    <p:extLst>
      <p:ext uri="{BB962C8B-B14F-4D97-AF65-F5344CB8AC3E}">
        <p14:creationId xmlns:p14="http://schemas.microsoft.com/office/powerpoint/2010/main" val="385794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12192000" cy="6858000"/>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Rectangle 1"/>
          <p:cNvSpPr/>
          <p:nvPr/>
        </p:nvSpPr>
        <p:spPr>
          <a:xfrm>
            <a:off x="2427673" y="1062587"/>
            <a:ext cx="8314307" cy="3477875"/>
          </a:xfrm>
          <a:prstGeom prst="rect">
            <a:avLst/>
          </a:prstGeom>
          <a:scene3d>
            <a:camera prst="perspectiveRelaxedModerately"/>
            <a:lightRig rig="threePt" dir="t"/>
          </a:scene3d>
        </p:spPr>
        <p:txBody>
          <a:bodyPr wrap="square">
            <a:spAutoFit/>
          </a:bodyPr>
          <a:lstStyle/>
          <a:p>
            <a:pPr fontAlgn="base"/>
            <a:r>
              <a:rPr lang="en-US" sz="4400" b="1" dirty="0" smtClean="0">
                <a:latin typeface="Centaur" panose="02030504050205020304" pitchFamily="18" charset="0"/>
                <a:cs typeface="Times New Roman" panose="02020603050405020304" pitchFamily="18" charset="0"/>
              </a:rPr>
              <a:t>* God</a:t>
            </a:r>
            <a:r>
              <a:rPr lang="en-US" sz="4400" b="1" dirty="0">
                <a:latin typeface="Centaur" panose="02030504050205020304" pitchFamily="18" charset="0"/>
                <a:cs typeface="Times New Roman" panose="02020603050405020304" pitchFamily="18" charset="0"/>
              </a:rPr>
              <a:t>, Our Father &amp; </a:t>
            </a:r>
            <a:r>
              <a:rPr lang="en-US" sz="4400" b="1" dirty="0" smtClean="0">
                <a:latin typeface="Centaur" panose="02030504050205020304" pitchFamily="18" charset="0"/>
                <a:cs typeface="Times New Roman" panose="02020603050405020304" pitchFamily="18" charset="0"/>
              </a:rPr>
              <a:t>Creator</a:t>
            </a:r>
            <a:endParaRPr lang="en-US" sz="4400" b="1" dirty="0">
              <a:latin typeface="Centaur" panose="02030504050205020304" pitchFamily="18" charset="0"/>
              <a:cs typeface="Times New Roman" panose="02020603050405020304" pitchFamily="18" charset="0"/>
            </a:endParaRPr>
          </a:p>
          <a:p>
            <a:pPr fontAlgn="base"/>
            <a:r>
              <a:rPr lang="en-US" sz="4400" b="1" dirty="0" smtClean="0">
                <a:latin typeface="Centaur" panose="02030504050205020304" pitchFamily="18" charset="0"/>
                <a:cs typeface="Times New Roman" panose="02020603050405020304" pitchFamily="18" charset="0"/>
              </a:rPr>
              <a:t>* Jesus </a:t>
            </a:r>
            <a:r>
              <a:rPr lang="en-US" sz="4400" b="1" dirty="0">
                <a:latin typeface="Centaur" panose="02030504050205020304" pitchFamily="18" charset="0"/>
                <a:cs typeface="Times New Roman" panose="02020603050405020304" pitchFamily="18" charset="0"/>
              </a:rPr>
              <a:t>Christ, His Son, Our </a:t>
            </a:r>
            <a:r>
              <a:rPr lang="en-US" sz="4400" b="1" dirty="0" smtClean="0">
                <a:latin typeface="Centaur" panose="02030504050205020304" pitchFamily="18" charset="0"/>
                <a:cs typeface="Times New Roman" panose="02020603050405020304" pitchFamily="18" charset="0"/>
              </a:rPr>
              <a:t>Lord</a:t>
            </a:r>
            <a:endParaRPr lang="en-US" sz="4400" b="1" dirty="0">
              <a:latin typeface="Centaur" panose="02030504050205020304" pitchFamily="18" charset="0"/>
              <a:cs typeface="Times New Roman" panose="02020603050405020304" pitchFamily="18" charset="0"/>
            </a:endParaRPr>
          </a:p>
          <a:p>
            <a:pPr fontAlgn="base"/>
            <a:r>
              <a:rPr lang="en-US" sz="4400" b="1" dirty="0" smtClean="0">
                <a:latin typeface="Centaur" panose="02030504050205020304" pitchFamily="18" charset="0"/>
                <a:cs typeface="Times New Roman" panose="02020603050405020304" pitchFamily="18" charset="0"/>
              </a:rPr>
              <a:t>* The </a:t>
            </a:r>
            <a:r>
              <a:rPr lang="en-US" sz="4400" b="1" dirty="0">
                <a:latin typeface="Centaur" panose="02030504050205020304" pitchFamily="18" charset="0"/>
                <a:cs typeface="Times New Roman" panose="02020603050405020304" pitchFamily="18" charset="0"/>
              </a:rPr>
              <a:t>Birth &amp; Incarnation of </a:t>
            </a:r>
            <a:r>
              <a:rPr lang="en-US" sz="4400" b="1" dirty="0" smtClean="0">
                <a:latin typeface="Centaur" panose="02030504050205020304" pitchFamily="18" charset="0"/>
                <a:cs typeface="Times New Roman" panose="02020603050405020304" pitchFamily="18" charset="0"/>
              </a:rPr>
              <a:t>Jesus</a:t>
            </a:r>
            <a:endParaRPr lang="en-US" sz="4400" b="1" dirty="0">
              <a:latin typeface="Centaur" panose="02030504050205020304" pitchFamily="18" charset="0"/>
              <a:cs typeface="Times New Roman" panose="02020603050405020304" pitchFamily="18" charset="0"/>
            </a:endParaRPr>
          </a:p>
          <a:p>
            <a:pPr fontAlgn="base"/>
            <a:r>
              <a:rPr lang="en-US" sz="4400" b="1" dirty="0" smtClean="0">
                <a:latin typeface="Centaur" panose="02030504050205020304" pitchFamily="18" charset="0"/>
                <a:cs typeface="Times New Roman" panose="02020603050405020304" pitchFamily="18" charset="0"/>
              </a:rPr>
              <a:t>* The </a:t>
            </a:r>
            <a:r>
              <a:rPr lang="en-US" sz="4400" b="1" dirty="0">
                <a:latin typeface="Centaur" panose="02030504050205020304" pitchFamily="18" charset="0"/>
                <a:cs typeface="Times New Roman" panose="02020603050405020304" pitchFamily="18" charset="0"/>
              </a:rPr>
              <a:t>Trial &amp; Crucifixion of </a:t>
            </a:r>
            <a:r>
              <a:rPr lang="en-US" sz="4400" b="1" dirty="0" smtClean="0">
                <a:latin typeface="Centaur" panose="02030504050205020304" pitchFamily="18" charset="0"/>
                <a:cs typeface="Times New Roman" panose="02020603050405020304" pitchFamily="18" charset="0"/>
              </a:rPr>
              <a:t>Christ</a:t>
            </a:r>
            <a:endParaRPr lang="en-US" sz="4400" b="1" dirty="0">
              <a:latin typeface="Centaur" panose="02030504050205020304" pitchFamily="18" charset="0"/>
              <a:cs typeface="Times New Roman" panose="02020603050405020304" pitchFamily="18" charset="0"/>
            </a:endParaRPr>
          </a:p>
          <a:p>
            <a:pPr fontAlgn="base"/>
            <a:r>
              <a:rPr lang="en-US" sz="4400" b="1" dirty="0" smtClean="0">
                <a:latin typeface="Centaur" panose="02030504050205020304" pitchFamily="18" charset="0"/>
                <a:cs typeface="Times New Roman" panose="02020603050405020304" pitchFamily="18" charset="0"/>
              </a:rPr>
              <a:t>* The </a:t>
            </a:r>
            <a:r>
              <a:rPr lang="en-US" sz="4400" b="1" dirty="0">
                <a:latin typeface="Centaur" panose="02030504050205020304" pitchFamily="18" charset="0"/>
                <a:cs typeface="Times New Roman" panose="02020603050405020304" pitchFamily="18" charset="0"/>
              </a:rPr>
              <a:t>Resurrection of the Son of </a:t>
            </a:r>
            <a:r>
              <a:rPr lang="en-US" sz="4400" b="1" dirty="0" smtClean="0">
                <a:latin typeface="Centaur" panose="02030504050205020304" pitchFamily="18" charset="0"/>
                <a:cs typeface="Times New Roman" panose="02020603050405020304" pitchFamily="18" charset="0"/>
              </a:rPr>
              <a:t>God</a:t>
            </a:r>
            <a:endParaRPr lang="en-US" sz="4400" b="1" dirty="0">
              <a:latin typeface="Centaur" panose="02030504050205020304" pitchFamily="18" charset="0"/>
              <a:cs typeface="Times New Roman" panose="02020603050405020304" pitchFamily="18" charset="0"/>
            </a:endParaRPr>
          </a:p>
        </p:txBody>
      </p:sp>
      <p:sp>
        <p:nvSpPr>
          <p:cNvPr id="9" name="Rectangle 8"/>
          <p:cNvSpPr/>
          <p:nvPr/>
        </p:nvSpPr>
        <p:spPr>
          <a:xfrm>
            <a:off x="2054812" y="4217141"/>
            <a:ext cx="9210951" cy="923330"/>
          </a:xfrm>
          <a:prstGeom prst="rect">
            <a:avLst/>
          </a:prstGeom>
          <a:scene3d>
            <a:camera prst="perspectiveRelaxedModerately"/>
            <a:lightRig rig="threePt" dir="t"/>
          </a:scene3d>
        </p:spPr>
        <p:txBody>
          <a:bodyPr wrap="square">
            <a:spAutoFit/>
          </a:bodyPr>
          <a:lstStyle/>
          <a:p>
            <a:pPr fontAlgn="base"/>
            <a:r>
              <a:rPr lang="en-US" sz="5400" b="1" dirty="0" smtClean="0">
                <a:latin typeface="Centaur" panose="02030504050205020304" pitchFamily="18" charset="0"/>
                <a:cs typeface="Times New Roman" panose="02020603050405020304" pitchFamily="18" charset="0"/>
              </a:rPr>
              <a:t>* The Ascension of the Lord</a:t>
            </a:r>
            <a:endParaRPr lang="en-US" sz="5400" b="1" dirty="0">
              <a:latin typeface="Centaur" panose="02030504050205020304" pitchFamily="18" charset="0"/>
              <a:cs typeface="Times New Roman" panose="02020603050405020304" pitchFamily="18" charset="0"/>
            </a:endParaRPr>
          </a:p>
        </p:txBody>
      </p:sp>
      <p:sp>
        <p:nvSpPr>
          <p:cNvPr id="10" name="Rectangle 9"/>
          <p:cNvSpPr/>
          <p:nvPr/>
        </p:nvSpPr>
        <p:spPr>
          <a:xfrm>
            <a:off x="-2" y="2864169"/>
            <a:ext cx="11745159" cy="3244671"/>
          </a:xfrm>
          <a:prstGeom prst="rect">
            <a:avLst/>
          </a:prstGeom>
          <a:scene3d>
            <a:camera prst="perspectiveRelaxedModerately"/>
            <a:lightRig rig="threePt" dir="t"/>
          </a:scene3d>
        </p:spPr>
        <p:txBody>
          <a:bodyPr wrap="square">
            <a:spAutoFit/>
          </a:bodyPr>
          <a:lstStyle/>
          <a:p>
            <a:pPr marL="457200" marR="0" algn="just">
              <a:lnSpc>
                <a:spcPct val="107000"/>
              </a:lnSpc>
              <a:spcBef>
                <a:spcPts val="0"/>
              </a:spcBef>
              <a:spcAft>
                <a:spcPts val="800"/>
              </a:spcAft>
            </a:pPr>
            <a:r>
              <a:rPr lang="en-US" sz="3200" b="1" dirty="0" smtClean="0">
                <a:latin typeface="Centaur" panose="02030504050205020304" pitchFamily="18" charset="0"/>
              </a:rPr>
              <a:t>Acts </a:t>
            </a:r>
            <a:r>
              <a:rPr lang="en-US" sz="3200" b="1" dirty="0">
                <a:latin typeface="Centaur" panose="02030504050205020304" pitchFamily="18" charset="0"/>
              </a:rPr>
              <a:t>1:9-11</a:t>
            </a:r>
            <a:r>
              <a:rPr lang="en-US" sz="3200" dirty="0">
                <a:latin typeface="Centaur" panose="02030504050205020304" pitchFamily="18" charset="0"/>
              </a:rPr>
              <a:t> </a:t>
            </a:r>
            <a:r>
              <a:rPr lang="en-US" sz="3200" dirty="0" smtClean="0">
                <a:latin typeface="Centaur" panose="02030504050205020304" pitchFamily="18" charset="0"/>
              </a:rPr>
              <a:t>“…as </a:t>
            </a:r>
            <a:r>
              <a:rPr lang="en-US" sz="3200" dirty="0">
                <a:latin typeface="Centaur" panose="02030504050205020304" pitchFamily="18" charset="0"/>
              </a:rPr>
              <a:t>they were looking on, he was lifted up, and a cloud took him out of their sight. And while they were gazing into heaven as he went, behold, two men stood by them in white robes, and said, ‘Men of Galilee, why do you stand looking into heaven? This Jesus, who was taken up from you into heaven, will come in the same way as you saw him go into heaven.’”</a:t>
            </a:r>
          </a:p>
        </p:txBody>
      </p:sp>
      <p:sp>
        <p:nvSpPr>
          <p:cNvPr id="11" name="TextBox 10"/>
          <p:cNvSpPr txBox="1"/>
          <p:nvPr/>
        </p:nvSpPr>
        <p:spPr>
          <a:xfrm>
            <a:off x="1866712" y="586866"/>
            <a:ext cx="7196866" cy="923330"/>
          </a:xfrm>
          <a:prstGeom prst="rect">
            <a:avLst/>
          </a:prstGeom>
          <a:noFill/>
        </p:spPr>
        <p:txBody>
          <a:bodyPr wrap="square" rtlCol="0">
            <a:spAutoFit/>
          </a:bodyPr>
          <a:lstStyle/>
          <a:p>
            <a:r>
              <a:rPr lang="en-US" sz="5250" b="1" dirty="0" smtClean="0">
                <a:solidFill>
                  <a:schemeClr val="bg1"/>
                </a:solidFill>
                <a:latin typeface="Traditional Arabic" panose="02020603050405020304" pitchFamily="18" charset="-78"/>
                <a:cs typeface="Traditional Arabic" panose="02020603050405020304" pitchFamily="18" charset="-78"/>
              </a:rPr>
              <a:t>WE BELIEVE in…</a:t>
            </a:r>
            <a:endParaRPr lang="en-US" sz="525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523877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2" presetClass="path" presetSubtype="0" decel="100000" fill="hold" grpId="0" nodeType="withEffect">
                                  <p:stCondLst>
                                    <p:cond delay="0"/>
                                  </p:stCondLst>
                                  <p:iterate type="wd">
                                    <p:tmPct val="10000"/>
                                  </p:iterate>
                                  <p:childTnLst>
                                    <p:animMotion origin="layout" path="M -3.95833E-6 4.07407E-6 L 0.02969 -0.26019 " pathEditMode="relative" rAng="0" ptsTypes="AA">
                                      <p:cBhvr>
                                        <p:cTn id="11" dur="5000" fill="hold"/>
                                        <p:tgtEl>
                                          <p:spTgt spid="9"/>
                                        </p:tgtEl>
                                        <p:attrNameLst>
                                          <p:attrName>ppt_x</p:attrName>
                                          <p:attrName>ppt_y</p:attrName>
                                        </p:attrNameLst>
                                      </p:cBhvr>
                                      <p:rCtr x="1484" y="-13009"/>
                                    </p:animMotion>
                                  </p:childTnLst>
                                </p:cTn>
                              </p:par>
                              <p:par>
                                <p:cTn id="12" presetID="42" presetClass="exit" presetSubtype="0" fill="hold" grpId="0" nodeType="withEffect">
                                  <p:stCondLst>
                                    <p:cond delay="0"/>
                                  </p:stCondLst>
                                  <p:childTnLst>
                                    <p:animEffect transition="out" filter="fade">
                                      <p:cBhvr>
                                        <p:cTn id="13" dur="500"/>
                                        <p:tgtEl>
                                          <p:spTgt spid="11"/>
                                        </p:tgtEl>
                                      </p:cBhvr>
                                    </p:animEffect>
                                    <p:anim calcmode="lin" valueType="num">
                                      <p:cBhvr>
                                        <p:cTn id="14" dur="500"/>
                                        <p:tgtEl>
                                          <p:spTgt spid="11"/>
                                        </p:tgtEl>
                                        <p:attrNameLst>
                                          <p:attrName>ppt_x</p:attrName>
                                        </p:attrNameLst>
                                      </p:cBhvr>
                                      <p:tavLst>
                                        <p:tav tm="0">
                                          <p:val>
                                            <p:strVal val="ppt_x"/>
                                          </p:val>
                                        </p:tav>
                                        <p:tav tm="100000">
                                          <p:val>
                                            <p:strVal val="ppt_x"/>
                                          </p:val>
                                        </p:tav>
                                      </p:tavLst>
                                    </p:anim>
                                    <p:anim calcmode="lin" valueType="num">
                                      <p:cBhvr>
                                        <p:cTn id="15" dur="500"/>
                                        <p:tgtEl>
                                          <p:spTgt spid="11"/>
                                        </p:tgtEl>
                                        <p:attrNameLst>
                                          <p:attrName>ppt_y</p:attrName>
                                        </p:attrNameLst>
                                      </p:cBhvr>
                                      <p:tavLst>
                                        <p:tav tm="0">
                                          <p:val>
                                            <p:strVal val="ppt_y"/>
                                          </p:val>
                                        </p:tav>
                                        <p:tav tm="100000">
                                          <p:val>
                                            <p:strVal val="ppt_y+.1"/>
                                          </p:val>
                                        </p:tav>
                                      </p:tavLst>
                                    </p:anim>
                                    <p:set>
                                      <p:cBhvr>
                                        <p:cTn id="16" dur="1" fill="hold">
                                          <p:stCondLst>
                                            <p:cond delay="499"/>
                                          </p:stCondLst>
                                        </p:cTn>
                                        <p:tgtEl>
                                          <p:spTgt spid="1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childTnLst>
                                </p:cTn>
                              </p:par>
                              <p:par>
                                <p:cTn id="20" presetID="10" presetClass="exit" presetSubtype="0" fill="hold" grpId="0"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7500"/>
                            </p:stCondLst>
                            <p:childTnLst>
                              <p:par>
                                <p:cTn id="24" presetID="42"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 y="2413685"/>
            <a:ext cx="12242085" cy="1096277"/>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Will Happen When He Returns?</a:t>
            </a:r>
            <a:endParaRPr lang="en-US" b="1" u="sng" dirty="0">
              <a:latin typeface="Centaur" panose="02030504050205020304" pitchFamily="18" charset="0"/>
            </a:endParaRPr>
          </a:p>
        </p:txBody>
      </p:sp>
      <p:sp>
        <p:nvSpPr>
          <p:cNvPr id="6"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5"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When Will He Return?</a:t>
            </a:r>
            <a:endParaRPr lang="en-US" b="1" u="sng" dirty="0">
              <a:latin typeface="Centaur" panose="02030504050205020304" pitchFamily="18" charset="0"/>
            </a:endParaRPr>
          </a:p>
        </p:txBody>
      </p:sp>
    </p:spTree>
    <p:extLst>
      <p:ext uri="{BB962C8B-B14F-4D97-AF65-F5344CB8AC3E}">
        <p14:creationId xmlns:p14="http://schemas.microsoft.com/office/powerpoint/2010/main" val="18236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6" name="Title 1"/>
          <p:cNvSpPr txBox="1">
            <a:spLocks/>
          </p:cNvSpPr>
          <p:nvPr/>
        </p:nvSpPr>
        <p:spPr>
          <a:xfrm>
            <a:off x="-1" y="2413685"/>
            <a:ext cx="12242085" cy="1096277"/>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Will Happen When He Returns?</a:t>
            </a:r>
            <a:endParaRPr lang="en-US" b="1" u="sng" dirty="0">
              <a:latin typeface="Centaur" panose="02030504050205020304" pitchFamily="18" charset="0"/>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When Will He Return?</a:t>
            </a:r>
            <a:endParaRPr lang="en-US" b="1" u="sng" dirty="0">
              <a:latin typeface="Centaur" panose="02030504050205020304" pitchFamily="18" charset="0"/>
            </a:endParaRPr>
          </a:p>
        </p:txBody>
      </p:sp>
      <p:sp>
        <p:nvSpPr>
          <p:cNvPr id="9" name="Rectangle 8"/>
          <p:cNvSpPr/>
          <p:nvPr/>
        </p:nvSpPr>
        <p:spPr>
          <a:xfrm>
            <a:off x="452761" y="2026156"/>
            <a:ext cx="11132598" cy="1973297"/>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40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 All </a:t>
            </a:r>
            <a:r>
              <a:rPr lang="en-US" sz="4400" b="1"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the Dead Will Hear Jesus’ Voice and Be Raised</a:t>
            </a:r>
            <a:endParaRPr lang="en-US" sz="4400"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u="sng" dirty="0">
                <a:latin typeface="Centaur" panose="02030504050205020304" pitchFamily="18" charset="0"/>
                <a:ea typeface="Calibri" panose="020F0502020204030204" pitchFamily="34" charset="0"/>
                <a:cs typeface="Times New Roman" panose="02020603050405020304" pitchFamily="18" charset="0"/>
              </a:rPr>
              <a:t>John 5:28-29</a:t>
            </a:r>
            <a:r>
              <a:rPr lang="en-US" sz="3200" dirty="0">
                <a:latin typeface="Centaur" panose="02030504050205020304" pitchFamily="18" charset="0"/>
                <a:ea typeface="Calibri" panose="020F0502020204030204" pitchFamily="34" charset="0"/>
                <a:cs typeface="Times New Roman" panose="02020603050405020304" pitchFamily="18" charset="0"/>
              </a:rPr>
              <a:t> “Do not marvel at this, for an hour is coming when all who are in the tombs will hear his voice and come </a:t>
            </a:r>
            <a:r>
              <a:rPr lang="en-US" sz="3200" dirty="0" smtClean="0">
                <a:latin typeface="Centaur" panose="02030504050205020304" pitchFamily="18" charset="0"/>
                <a:ea typeface="Calibri" panose="020F0502020204030204" pitchFamily="34" charset="0"/>
                <a:cs typeface="Times New Roman" panose="02020603050405020304" pitchFamily="18" charset="0"/>
              </a:rPr>
              <a:t>out…”</a:t>
            </a:r>
            <a:endParaRPr lang="en-US" sz="3200" dirty="0">
              <a:latin typeface="Centaur" panose="020305040502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48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3.33333E-6 -2.96296E-6 L -0.00039 -0.22708 " pathEditMode="relative" rAng="0" ptsTypes="AA">
                                      <p:cBhvr>
                                        <p:cTn id="6" dur="2000" fill="hold"/>
                                        <p:tgtEl>
                                          <p:spTgt spid="6"/>
                                        </p:tgtEl>
                                        <p:attrNameLst>
                                          <p:attrName>ppt_x</p:attrName>
                                          <p:attrName>ppt_y</p:attrName>
                                        </p:attrNameLst>
                                      </p:cBhvr>
                                      <p:rCtr x="-26" y="-11366"/>
                                    </p:animMotion>
                                  </p:childTnLst>
                                </p:cTn>
                              </p:par>
                              <p:par>
                                <p:cTn id="7" presetID="10" presetClass="exit" presetSubtype="0" fill="hold" grpId="0" nodeType="withEffect">
                                  <p:stCondLst>
                                    <p:cond delay="0"/>
                                  </p:stCondLst>
                                  <p:childTnLst>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Will Happen When He Returns?</a:t>
            </a:r>
            <a:endParaRPr lang="en-US" b="1" u="sng" dirty="0">
              <a:latin typeface="Centaur" panose="02030504050205020304" pitchFamily="18" charset="0"/>
            </a:endParaRPr>
          </a:p>
        </p:txBody>
      </p:sp>
      <p:sp>
        <p:nvSpPr>
          <p:cNvPr id="3" name="Rectangle 2"/>
          <p:cNvSpPr/>
          <p:nvPr/>
        </p:nvSpPr>
        <p:spPr>
          <a:xfrm>
            <a:off x="568171" y="1873740"/>
            <a:ext cx="11043821" cy="3027175"/>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40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 Death </a:t>
            </a:r>
            <a:r>
              <a:rPr lang="en-US" sz="4400" b="1"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and Hades Will Be Destroyed</a:t>
            </a:r>
            <a:endParaRPr lang="en-US" sz="4400"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u="sng" dirty="0">
                <a:latin typeface="Centaur" panose="02030504050205020304" pitchFamily="18" charset="0"/>
                <a:ea typeface="Calibri" panose="020F0502020204030204" pitchFamily="34" charset="0"/>
                <a:cs typeface="Times New Roman" panose="02020603050405020304" pitchFamily="18" charset="0"/>
              </a:rPr>
              <a:t>Revelation 20:13-14</a:t>
            </a:r>
            <a:r>
              <a:rPr lang="en-US" sz="3200" dirty="0">
                <a:latin typeface="Centaur" panose="02030504050205020304" pitchFamily="18" charset="0"/>
                <a:ea typeface="Calibri" panose="020F0502020204030204" pitchFamily="34" charset="0"/>
                <a:cs typeface="Times New Roman" panose="02020603050405020304" pitchFamily="18" charset="0"/>
              </a:rPr>
              <a:t> </a:t>
            </a:r>
            <a:r>
              <a:rPr lang="en-US" sz="3200" dirty="0" smtClean="0">
                <a:latin typeface="Centaur" panose="02030504050205020304" pitchFamily="18" charset="0"/>
                <a:ea typeface="Calibri" panose="020F0502020204030204" pitchFamily="34" charset="0"/>
                <a:cs typeface="Times New Roman" panose="02020603050405020304" pitchFamily="18" charset="0"/>
              </a:rPr>
              <a:t>“…Death </a:t>
            </a:r>
            <a:r>
              <a:rPr lang="en-US" sz="3200" dirty="0">
                <a:latin typeface="Centaur" panose="02030504050205020304" pitchFamily="18" charset="0"/>
                <a:ea typeface="Calibri" panose="020F0502020204030204" pitchFamily="34" charset="0"/>
                <a:cs typeface="Times New Roman" panose="02020603050405020304" pitchFamily="18" charset="0"/>
              </a:rPr>
              <a:t>and Hades gave up the dead who were in them, and they were judged, each one of them, according to what they had done. Then Death and Hades were thrown into the lake of fire. This is the second death, the lake of fire.”</a:t>
            </a:r>
          </a:p>
        </p:txBody>
      </p:sp>
    </p:spTree>
    <p:extLst>
      <p:ext uri="{BB962C8B-B14F-4D97-AF65-F5344CB8AC3E}">
        <p14:creationId xmlns:p14="http://schemas.microsoft.com/office/powerpoint/2010/main" val="149370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a:latin typeface="Centaur" panose="02030504050205020304" pitchFamily="18" charset="0"/>
              </a:rPr>
              <a:t>What Will Happen When He Returns?</a:t>
            </a:r>
          </a:p>
        </p:txBody>
      </p:sp>
      <p:sp>
        <p:nvSpPr>
          <p:cNvPr id="9" name="Rectangle 8"/>
          <p:cNvSpPr/>
          <p:nvPr/>
        </p:nvSpPr>
        <p:spPr>
          <a:xfrm>
            <a:off x="461639" y="2026156"/>
            <a:ext cx="11168109" cy="2566087"/>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40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 All </a:t>
            </a:r>
            <a:r>
              <a:rPr lang="en-US" sz="4400" b="1"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the Living Will Be Changed</a:t>
            </a:r>
            <a:endParaRPr lang="en-US" sz="4400"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u="sng" dirty="0">
                <a:latin typeface="Centaur" panose="02030504050205020304" pitchFamily="18" charset="0"/>
                <a:ea typeface="Calibri" panose="020F0502020204030204" pitchFamily="34" charset="0"/>
                <a:cs typeface="Times New Roman" panose="02020603050405020304" pitchFamily="18" charset="0"/>
              </a:rPr>
              <a:t>I Corinthians 15:51-52</a:t>
            </a:r>
            <a:r>
              <a:rPr lang="en-US" sz="3200" b="1" dirty="0">
                <a:latin typeface="Centaur" panose="02030504050205020304" pitchFamily="18" charset="0"/>
                <a:ea typeface="Calibri" panose="020F0502020204030204" pitchFamily="34" charset="0"/>
                <a:cs typeface="Times New Roman" panose="02020603050405020304" pitchFamily="18" charset="0"/>
              </a:rPr>
              <a:t> </a:t>
            </a:r>
            <a:r>
              <a:rPr lang="en-US" sz="3200" dirty="0">
                <a:latin typeface="Centaur" panose="02030504050205020304" pitchFamily="18" charset="0"/>
                <a:ea typeface="Calibri" panose="020F0502020204030204" pitchFamily="34" charset="0"/>
                <a:cs typeface="Times New Roman" panose="02020603050405020304" pitchFamily="18" charset="0"/>
              </a:rPr>
              <a:t>“Behold! I tell you a mystery. We shall not all sleep, but we shall all be changed, in a moment, in the twinkling of an eye, at the last trumpet...” </a:t>
            </a:r>
            <a:endParaRPr lang="en-US" sz="3600" dirty="0">
              <a:latin typeface="Centaur" panose="020305040502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7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a:latin typeface="Centaur" panose="02030504050205020304" pitchFamily="18" charset="0"/>
              </a:rPr>
              <a:t>What Will Happen When He Returns?</a:t>
            </a:r>
          </a:p>
        </p:txBody>
      </p:sp>
      <p:sp>
        <p:nvSpPr>
          <p:cNvPr id="9" name="Rectangle 8"/>
          <p:cNvSpPr/>
          <p:nvPr/>
        </p:nvSpPr>
        <p:spPr>
          <a:xfrm>
            <a:off x="543017" y="1742797"/>
            <a:ext cx="11105965" cy="3093026"/>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40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 Jesus </a:t>
            </a:r>
            <a:r>
              <a:rPr lang="en-US" sz="4400" b="1"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Will Sit On His Throne </a:t>
            </a:r>
            <a:r>
              <a:rPr lang="en-US" sz="440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and Judge Humanity</a:t>
            </a:r>
            <a:endParaRPr lang="en-US" sz="4400"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b="1" u="sng" dirty="0">
                <a:latin typeface="Centaur" panose="02030504050205020304" pitchFamily="18" charset="0"/>
                <a:ea typeface="Calibri" panose="020F0502020204030204" pitchFamily="34" charset="0"/>
                <a:cs typeface="Times New Roman" panose="02020603050405020304" pitchFamily="18" charset="0"/>
              </a:rPr>
              <a:t>Matthew 25:31-33</a:t>
            </a:r>
            <a:r>
              <a:rPr lang="en-US" sz="3200" b="1" dirty="0">
                <a:latin typeface="Centaur" panose="02030504050205020304" pitchFamily="18" charset="0"/>
                <a:ea typeface="Calibri" panose="020F0502020204030204" pitchFamily="34" charset="0"/>
                <a:cs typeface="Times New Roman" panose="02020603050405020304" pitchFamily="18" charset="0"/>
              </a:rPr>
              <a:t> </a:t>
            </a:r>
            <a:r>
              <a:rPr lang="en-US" sz="3200" dirty="0" smtClean="0">
                <a:latin typeface="Centaur" panose="02030504050205020304" pitchFamily="18" charset="0"/>
                <a:ea typeface="Calibri" panose="020F0502020204030204" pitchFamily="34" charset="0"/>
                <a:cs typeface="Times New Roman" panose="02020603050405020304" pitchFamily="18" charset="0"/>
              </a:rPr>
              <a:t>“…he </a:t>
            </a:r>
            <a:r>
              <a:rPr lang="en-US" sz="3200" dirty="0">
                <a:latin typeface="Centaur" panose="02030504050205020304" pitchFamily="18" charset="0"/>
                <a:ea typeface="Calibri" panose="020F0502020204030204" pitchFamily="34" charset="0"/>
                <a:cs typeface="Times New Roman" panose="02020603050405020304" pitchFamily="18" charset="0"/>
              </a:rPr>
              <a:t>will sit on his glorious throne. Before him will be gathered all the nations, and he will separate people one from another as a shepherd separates the sheep from the goats.  And he will place the sheep on his right, but the goats on the </a:t>
            </a:r>
            <a:r>
              <a:rPr lang="en-US" sz="3200" dirty="0" smtClean="0">
                <a:latin typeface="Centaur" panose="02030504050205020304" pitchFamily="18" charset="0"/>
                <a:ea typeface="Calibri" panose="020F0502020204030204" pitchFamily="34" charset="0"/>
                <a:cs typeface="Times New Roman" panose="02020603050405020304" pitchFamily="18" charset="0"/>
              </a:rPr>
              <a:t>left.”</a:t>
            </a:r>
            <a:r>
              <a:rPr lang="en-US" sz="3600" dirty="0">
                <a:latin typeface="Centaur" panose="020305040502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8172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4"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a:latin typeface="Centaur" panose="02030504050205020304" pitchFamily="18" charset="0"/>
              </a:rPr>
              <a:t>What Will Happen When He Returns?</a:t>
            </a:r>
          </a:p>
        </p:txBody>
      </p:sp>
      <p:sp>
        <p:nvSpPr>
          <p:cNvPr id="5" name="Title 1"/>
          <p:cNvSpPr txBox="1">
            <a:spLocks/>
          </p:cNvSpPr>
          <p:nvPr/>
        </p:nvSpPr>
        <p:spPr>
          <a:xfrm>
            <a:off x="-1" y="2413685"/>
            <a:ext cx="12242085" cy="1096277"/>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is the Day of Judgment?</a:t>
            </a:r>
            <a:endParaRPr lang="en-US" b="1" u="sng" dirty="0">
              <a:latin typeface="Centaur" panose="02030504050205020304" pitchFamily="18" charset="0"/>
            </a:endParaRPr>
          </a:p>
        </p:txBody>
      </p:sp>
    </p:spTree>
    <p:extLst>
      <p:ext uri="{BB962C8B-B14F-4D97-AF65-F5344CB8AC3E}">
        <p14:creationId xmlns:p14="http://schemas.microsoft.com/office/powerpoint/2010/main" val="5407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6" name="Title 1"/>
          <p:cNvSpPr txBox="1">
            <a:spLocks/>
          </p:cNvSpPr>
          <p:nvPr/>
        </p:nvSpPr>
        <p:spPr>
          <a:xfrm>
            <a:off x="-1" y="2413685"/>
            <a:ext cx="12242085" cy="1096277"/>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is the Day of Judgment?</a:t>
            </a:r>
            <a:endParaRPr lang="en-US" b="1" u="sng" dirty="0">
              <a:latin typeface="Centaur" panose="02030504050205020304" pitchFamily="18" charset="0"/>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a:latin typeface="Centaur" panose="02030504050205020304" pitchFamily="18" charset="0"/>
              </a:rPr>
              <a:t>What Will Happen When He Returns?</a:t>
            </a:r>
          </a:p>
        </p:txBody>
      </p:sp>
      <p:sp>
        <p:nvSpPr>
          <p:cNvPr id="9" name="Rectangle 8"/>
          <p:cNvSpPr/>
          <p:nvPr/>
        </p:nvSpPr>
        <p:spPr>
          <a:xfrm>
            <a:off x="452761" y="1769143"/>
            <a:ext cx="11132598" cy="3874074"/>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40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 </a:t>
            </a:r>
            <a:r>
              <a:rPr lang="en-US" sz="4400" b="1" dirty="0">
                <a:solidFill>
                  <a:schemeClr val="accent2">
                    <a:lumMod val="50000"/>
                  </a:schemeClr>
                </a:solidFill>
                <a:latin typeface="Centaur" panose="02030504050205020304" pitchFamily="18" charset="0"/>
              </a:rPr>
              <a:t>A Day of Personal Responsibility</a:t>
            </a:r>
            <a:endParaRPr lang="en-US" sz="4400" b="1"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endParaRPr>
          </a:p>
          <a:p>
            <a:pPr algn="just"/>
            <a:r>
              <a:rPr lang="en-US" sz="3200" b="1" u="sng" dirty="0">
                <a:latin typeface="Centaur" panose="02030504050205020304" pitchFamily="18" charset="0"/>
              </a:rPr>
              <a:t>Revelation </a:t>
            </a:r>
            <a:r>
              <a:rPr lang="en-US" sz="3200" b="1" u="sng" dirty="0" smtClean="0">
                <a:latin typeface="Centaur" panose="02030504050205020304" pitchFamily="18" charset="0"/>
              </a:rPr>
              <a:t>20:12, 15</a:t>
            </a:r>
            <a:r>
              <a:rPr lang="en-US" sz="3200" dirty="0" smtClean="0">
                <a:latin typeface="Centaur" panose="02030504050205020304" pitchFamily="18" charset="0"/>
              </a:rPr>
              <a:t> “And </a:t>
            </a:r>
            <a:r>
              <a:rPr lang="en-US" sz="3200" dirty="0">
                <a:latin typeface="Centaur" panose="02030504050205020304" pitchFamily="18" charset="0"/>
              </a:rPr>
              <a:t>I saw the dead, great and small, standing before the throne, and books were opened. Then another book was opened, which is the book of life. And the dead were judged by what was written in the books, according to what they had </a:t>
            </a:r>
            <a:r>
              <a:rPr lang="en-US" sz="3200" dirty="0" smtClean="0">
                <a:latin typeface="Centaur" panose="02030504050205020304" pitchFamily="18" charset="0"/>
              </a:rPr>
              <a:t>done… And </a:t>
            </a:r>
            <a:r>
              <a:rPr lang="en-US" sz="3200" dirty="0">
                <a:latin typeface="Centaur" panose="02030504050205020304" pitchFamily="18" charset="0"/>
              </a:rPr>
              <a:t>if anyone's name was not found written in the book of life, he was thrown into the lake of fire</a:t>
            </a:r>
            <a:r>
              <a:rPr lang="en-US" sz="3200" dirty="0" smtClean="0">
                <a:latin typeface="Centaur" panose="02030504050205020304" pitchFamily="18" charset="0"/>
              </a:rPr>
              <a:t>.”</a:t>
            </a:r>
            <a:endParaRPr lang="en-US" sz="3200" dirty="0">
              <a:latin typeface="Centaur" panose="02030504050205020304" pitchFamily="18" charset="0"/>
            </a:endParaRPr>
          </a:p>
        </p:txBody>
      </p:sp>
    </p:spTree>
    <p:extLst>
      <p:ext uri="{BB962C8B-B14F-4D97-AF65-F5344CB8AC3E}">
        <p14:creationId xmlns:p14="http://schemas.microsoft.com/office/powerpoint/2010/main" val="58813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3.33333E-6 -2.96296E-6 L -0.00039 -0.22708 " pathEditMode="relative" rAng="0" ptsTypes="AA">
                                      <p:cBhvr>
                                        <p:cTn id="6" dur="2000" fill="hold"/>
                                        <p:tgtEl>
                                          <p:spTgt spid="6"/>
                                        </p:tgtEl>
                                        <p:attrNameLst>
                                          <p:attrName>ppt_x</p:attrName>
                                          <p:attrName>ppt_y</p:attrName>
                                        </p:attrNameLst>
                                      </p:cBhvr>
                                      <p:rCtr x="-26" y="-11366"/>
                                    </p:animMotion>
                                  </p:childTnLst>
                                </p:cTn>
                              </p:par>
                              <p:par>
                                <p:cTn id="7" presetID="10" presetClass="exit" presetSubtype="0" fill="hold" grpId="0" nodeType="withEffect">
                                  <p:stCondLst>
                                    <p:cond delay="0"/>
                                  </p:stCondLst>
                                  <p:childTnLst>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is the Day of Judgment?</a:t>
            </a:r>
            <a:endParaRPr lang="en-US" b="1" u="sng" dirty="0">
              <a:latin typeface="Centaur" panose="02030504050205020304" pitchFamily="18" charset="0"/>
            </a:endParaRPr>
          </a:p>
        </p:txBody>
      </p:sp>
      <p:sp>
        <p:nvSpPr>
          <p:cNvPr id="2" name="Rectangle 1"/>
          <p:cNvSpPr/>
          <p:nvPr/>
        </p:nvSpPr>
        <p:spPr>
          <a:xfrm>
            <a:off x="452761" y="1786899"/>
            <a:ext cx="11132598" cy="2889189"/>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40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 </a:t>
            </a:r>
            <a:r>
              <a:rPr lang="en-US" sz="4400" b="1" dirty="0">
                <a:solidFill>
                  <a:schemeClr val="accent2">
                    <a:lumMod val="50000"/>
                  </a:schemeClr>
                </a:solidFill>
                <a:latin typeface="Centaur" panose="02030504050205020304" pitchFamily="18" charset="0"/>
              </a:rPr>
              <a:t>A Day of </a:t>
            </a:r>
            <a:r>
              <a:rPr lang="en-US" sz="4400" b="1" dirty="0" smtClean="0">
                <a:solidFill>
                  <a:schemeClr val="accent2">
                    <a:lumMod val="50000"/>
                  </a:schemeClr>
                </a:solidFill>
                <a:latin typeface="Centaur" panose="02030504050205020304" pitchFamily="18" charset="0"/>
              </a:rPr>
              <a:t>Separation</a:t>
            </a:r>
            <a:endParaRPr lang="en-US" sz="4400" b="1"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endParaRPr>
          </a:p>
          <a:p>
            <a:pPr lvl="1" algn="just"/>
            <a:r>
              <a:rPr lang="en-US" sz="3200" b="1" u="sng" dirty="0">
                <a:latin typeface="Centaur" panose="02030504050205020304" pitchFamily="18" charset="0"/>
              </a:rPr>
              <a:t>Matthew </a:t>
            </a:r>
            <a:r>
              <a:rPr lang="en-US" sz="3200" b="1" u="sng" dirty="0" smtClean="0">
                <a:latin typeface="Centaur" panose="02030504050205020304" pitchFamily="18" charset="0"/>
              </a:rPr>
              <a:t>25:32-33</a:t>
            </a:r>
            <a:r>
              <a:rPr lang="en-US" sz="3200" dirty="0" smtClean="0">
                <a:latin typeface="Centaur" panose="02030504050205020304" pitchFamily="18" charset="0"/>
              </a:rPr>
              <a:t> “Before </a:t>
            </a:r>
            <a:r>
              <a:rPr lang="en-US" sz="3200" dirty="0">
                <a:latin typeface="Centaur" panose="02030504050205020304" pitchFamily="18" charset="0"/>
              </a:rPr>
              <a:t>him will be gathered all the nations, and he will separate people one from another as a shepherd separates the sheep from the goats. And he will place the sheep on his right, but the goats on the left.”</a:t>
            </a:r>
          </a:p>
        </p:txBody>
      </p:sp>
    </p:spTree>
    <p:extLst>
      <p:ext uri="{BB962C8B-B14F-4D97-AF65-F5344CB8AC3E}">
        <p14:creationId xmlns:p14="http://schemas.microsoft.com/office/powerpoint/2010/main" val="142354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is the Day of Judgment?</a:t>
            </a:r>
            <a:endParaRPr lang="en-US" b="1" u="sng" dirty="0">
              <a:latin typeface="Centaur" panose="02030504050205020304" pitchFamily="18" charset="0"/>
            </a:endParaRPr>
          </a:p>
        </p:txBody>
      </p:sp>
      <p:sp>
        <p:nvSpPr>
          <p:cNvPr id="2" name="Rectangle 1"/>
          <p:cNvSpPr/>
          <p:nvPr/>
        </p:nvSpPr>
        <p:spPr>
          <a:xfrm>
            <a:off x="452761" y="1856674"/>
            <a:ext cx="11132598" cy="2889189"/>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40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 </a:t>
            </a:r>
            <a:r>
              <a:rPr lang="en-US" sz="4400" b="1" dirty="0">
                <a:solidFill>
                  <a:schemeClr val="accent2">
                    <a:lumMod val="50000"/>
                  </a:schemeClr>
                </a:solidFill>
                <a:latin typeface="Centaur" panose="02030504050205020304" pitchFamily="18" charset="0"/>
              </a:rPr>
              <a:t>A Day of </a:t>
            </a:r>
            <a:r>
              <a:rPr lang="en-US" sz="4400" b="1" dirty="0" smtClean="0">
                <a:solidFill>
                  <a:schemeClr val="accent2">
                    <a:lumMod val="50000"/>
                  </a:schemeClr>
                </a:solidFill>
                <a:latin typeface="Centaur" panose="02030504050205020304" pitchFamily="18" charset="0"/>
              </a:rPr>
              <a:t>Separation</a:t>
            </a:r>
            <a:endParaRPr lang="en-US" sz="4400" b="1"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endParaRPr>
          </a:p>
          <a:p>
            <a:pPr lvl="1" algn="just"/>
            <a:r>
              <a:rPr lang="en-US" sz="3200" b="1" u="sng" dirty="0">
                <a:latin typeface="Centaur" panose="02030504050205020304" pitchFamily="18" charset="0"/>
              </a:rPr>
              <a:t>Revelation 11:18</a:t>
            </a:r>
            <a:r>
              <a:rPr lang="en-US" sz="3200" dirty="0">
                <a:latin typeface="Centaur" panose="02030504050205020304" pitchFamily="18" charset="0"/>
              </a:rPr>
              <a:t> “The nations raged, but your wrath came, and the time for the dead to be judged, and for rewarding your servants, the prophets and saints, and those who fear your name, both small and great, and for destroying the destroyers of the earth.”</a:t>
            </a:r>
          </a:p>
        </p:txBody>
      </p:sp>
    </p:spTree>
    <p:extLst>
      <p:ext uri="{BB962C8B-B14F-4D97-AF65-F5344CB8AC3E}">
        <p14:creationId xmlns:p14="http://schemas.microsoft.com/office/powerpoint/2010/main" val="94534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is the Day of Judgment?</a:t>
            </a:r>
            <a:endParaRPr lang="en-US" b="1" u="sng" dirty="0">
              <a:latin typeface="Centaur" panose="02030504050205020304" pitchFamily="18" charset="0"/>
            </a:endParaRPr>
          </a:p>
        </p:txBody>
      </p:sp>
      <p:sp>
        <p:nvSpPr>
          <p:cNvPr id="2" name="Rectangle 1"/>
          <p:cNvSpPr/>
          <p:nvPr/>
        </p:nvSpPr>
        <p:spPr>
          <a:xfrm>
            <a:off x="529701" y="1955574"/>
            <a:ext cx="11132598" cy="2396746"/>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40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 </a:t>
            </a:r>
            <a:r>
              <a:rPr lang="en-US" sz="4400" b="1" dirty="0">
                <a:solidFill>
                  <a:schemeClr val="accent2">
                    <a:lumMod val="50000"/>
                  </a:schemeClr>
                </a:solidFill>
                <a:latin typeface="Centaur" panose="02030504050205020304" pitchFamily="18" charset="0"/>
              </a:rPr>
              <a:t>A Day of </a:t>
            </a:r>
            <a:r>
              <a:rPr lang="en-US" sz="4400" b="1" dirty="0" smtClean="0">
                <a:solidFill>
                  <a:schemeClr val="accent2">
                    <a:lumMod val="50000"/>
                  </a:schemeClr>
                </a:solidFill>
                <a:latin typeface="Centaur" panose="02030504050205020304" pitchFamily="18" charset="0"/>
              </a:rPr>
              <a:t>Examination</a:t>
            </a:r>
            <a:endParaRPr lang="en-US" sz="4400" b="1"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endParaRPr>
          </a:p>
          <a:p>
            <a:pPr lvl="0" algn="just"/>
            <a:r>
              <a:rPr lang="en-US" sz="3200" b="1" u="sng" dirty="0">
                <a:latin typeface="Centaur" panose="02030504050205020304" pitchFamily="18" charset="0"/>
              </a:rPr>
              <a:t>II Corinthians 5:10</a:t>
            </a:r>
            <a:r>
              <a:rPr lang="en-US" sz="3200" dirty="0">
                <a:latin typeface="Centaur" panose="02030504050205020304" pitchFamily="18" charset="0"/>
              </a:rPr>
              <a:t>  “For we must all appear before the judgment seat of Christ, so that each one may receive what is due for what he has done in the body, whether good or evil.”</a:t>
            </a:r>
          </a:p>
        </p:txBody>
      </p:sp>
    </p:spTree>
    <p:extLst>
      <p:ext uri="{BB962C8B-B14F-4D97-AF65-F5344CB8AC3E}">
        <p14:creationId xmlns:p14="http://schemas.microsoft.com/office/powerpoint/2010/main" val="197533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0" y="2413685"/>
            <a:ext cx="12242084"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latin typeface="Baskerville Old Face" panose="02020602080505020303" pitchFamily="18" charset="0"/>
            </a:endParaRPr>
          </a:p>
        </p:txBody>
      </p:sp>
      <p:sp>
        <p:nvSpPr>
          <p:cNvPr id="2" name="Rectangle 1"/>
          <p:cNvSpPr/>
          <p:nvPr/>
        </p:nvSpPr>
        <p:spPr>
          <a:xfrm>
            <a:off x="76479" y="2747976"/>
            <a:ext cx="11755394" cy="3253968"/>
          </a:xfrm>
          <a:prstGeom prst="rect">
            <a:avLst/>
          </a:prstGeom>
          <a:scene3d>
            <a:camera prst="perspectiveRelaxedModerately"/>
            <a:lightRig rig="threePt" dir="t"/>
          </a:scene3d>
        </p:spPr>
        <p:txBody>
          <a:bodyPr wrap="square">
            <a:spAutoFit/>
          </a:bodyPr>
          <a:lstStyle/>
          <a:p>
            <a:pPr marL="457200" marR="0" algn="just">
              <a:lnSpc>
                <a:spcPct val="107000"/>
              </a:lnSpc>
              <a:spcBef>
                <a:spcPts val="0"/>
              </a:spcBef>
              <a:spcAft>
                <a:spcPts val="800"/>
              </a:spcAft>
            </a:pPr>
            <a:r>
              <a:rPr lang="en-US" sz="3200" b="1" dirty="0">
                <a:latin typeface="Centaur" panose="02030504050205020304" pitchFamily="18" charset="0"/>
              </a:rPr>
              <a:t>I Thessalonians </a:t>
            </a:r>
            <a:r>
              <a:rPr lang="en-US" sz="3200" b="1" dirty="0" smtClean="0">
                <a:latin typeface="Centaur" panose="02030504050205020304" pitchFamily="18" charset="0"/>
              </a:rPr>
              <a:t>5:2-5 </a:t>
            </a:r>
            <a:r>
              <a:rPr lang="en-US" sz="3200" dirty="0" smtClean="0">
                <a:latin typeface="Centaur" panose="02030504050205020304" pitchFamily="18" charset="0"/>
              </a:rPr>
              <a:t>“…the </a:t>
            </a:r>
            <a:r>
              <a:rPr lang="en-US" sz="3200" dirty="0">
                <a:latin typeface="Centaur" panose="02030504050205020304" pitchFamily="18" charset="0"/>
              </a:rPr>
              <a:t>day of the Lord will come like a thief in the night. While people are saying, “There is peace and security,” then sudden destruction will come upon them as labor pains come upon a pregnant woman, and they will not escape. But you are not in darkness, brothers, for that day to surprise you like a thief. For you are all children of light, children of the day. We are not of the night or of the </a:t>
            </a:r>
            <a:r>
              <a:rPr lang="en-US" sz="3200" dirty="0" smtClean="0">
                <a:latin typeface="Centaur" panose="02030504050205020304" pitchFamily="18" charset="0"/>
              </a:rPr>
              <a:t>darkness”</a:t>
            </a:r>
            <a:r>
              <a:rPr lang="en-US" sz="3200" dirty="0">
                <a:latin typeface="Centaur" panose="02030504050205020304" pitchFamily="18" charset="0"/>
              </a:rPr>
              <a:t> </a:t>
            </a:r>
          </a:p>
        </p:txBody>
      </p:sp>
    </p:spTree>
    <p:extLst>
      <p:ext uri="{BB962C8B-B14F-4D97-AF65-F5344CB8AC3E}">
        <p14:creationId xmlns:p14="http://schemas.microsoft.com/office/powerpoint/2010/main" val="244772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is the Day of Judgment?</a:t>
            </a:r>
            <a:endParaRPr lang="en-US" b="1" u="sng" dirty="0">
              <a:latin typeface="Centaur" panose="02030504050205020304" pitchFamily="18" charset="0"/>
            </a:endParaRPr>
          </a:p>
        </p:txBody>
      </p:sp>
      <p:sp>
        <p:nvSpPr>
          <p:cNvPr id="2" name="Rectangle 1"/>
          <p:cNvSpPr/>
          <p:nvPr/>
        </p:nvSpPr>
        <p:spPr>
          <a:xfrm>
            <a:off x="554743" y="2692421"/>
            <a:ext cx="11132598" cy="1077218"/>
          </a:xfrm>
          <a:prstGeom prst="rect">
            <a:avLst/>
          </a:prstGeom>
          <a:scene3d>
            <a:camera prst="perspectiveRelaxedModerately"/>
            <a:lightRig rig="threePt" dir="t"/>
          </a:scene3d>
        </p:spPr>
        <p:txBody>
          <a:bodyPr wrap="square">
            <a:spAutoFit/>
          </a:bodyPr>
          <a:lstStyle/>
          <a:p>
            <a:pPr lvl="0" algn="just"/>
            <a:r>
              <a:rPr lang="en-US" sz="3200" b="1" u="sng" dirty="0" smtClean="0">
                <a:latin typeface="Centaur" panose="02030504050205020304" pitchFamily="18" charset="0"/>
              </a:rPr>
              <a:t>Romans </a:t>
            </a:r>
            <a:r>
              <a:rPr lang="en-US" sz="3200" b="1" u="sng" dirty="0">
                <a:latin typeface="Centaur" panose="02030504050205020304" pitchFamily="18" charset="0"/>
              </a:rPr>
              <a:t>14:12</a:t>
            </a:r>
            <a:r>
              <a:rPr lang="en-US" sz="3200" dirty="0">
                <a:latin typeface="Centaur" panose="02030504050205020304" pitchFamily="18" charset="0"/>
              </a:rPr>
              <a:t> “So then each of us will give an account of himself to God.”</a:t>
            </a:r>
          </a:p>
        </p:txBody>
      </p:sp>
      <p:sp>
        <p:nvSpPr>
          <p:cNvPr id="6" name="Rectangle 5"/>
          <p:cNvSpPr/>
          <p:nvPr/>
        </p:nvSpPr>
        <p:spPr>
          <a:xfrm>
            <a:off x="529701" y="2113832"/>
            <a:ext cx="11132598" cy="787844"/>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25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 </a:t>
            </a:r>
            <a:r>
              <a:rPr lang="en-US" sz="4250" b="1" dirty="0">
                <a:solidFill>
                  <a:schemeClr val="accent2">
                    <a:lumMod val="50000"/>
                  </a:schemeClr>
                </a:solidFill>
                <a:latin typeface="Centaur" panose="02030504050205020304" pitchFamily="18" charset="0"/>
              </a:rPr>
              <a:t>A Day of </a:t>
            </a:r>
            <a:r>
              <a:rPr lang="en-US" sz="4250" b="1" dirty="0" smtClean="0">
                <a:solidFill>
                  <a:schemeClr val="accent2">
                    <a:lumMod val="50000"/>
                  </a:schemeClr>
                </a:solidFill>
                <a:latin typeface="Centaur" panose="02030504050205020304" pitchFamily="18" charset="0"/>
              </a:rPr>
              <a:t>Examination</a:t>
            </a:r>
            <a:endParaRPr lang="en-US" sz="4250" b="1"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865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is the Day of Judgment?</a:t>
            </a:r>
            <a:endParaRPr lang="en-US" b="1" u="sng" dirty="0">
              <a:latin typeface="Centaur" panose="02030504050205020304" pitchFamily="18" charset="0"/>
            </a:endParaRPr>
          </a:p>
        </p:txBody>
      </p:sp>
      <p:sp>
        <p:nvSpPr>
          <p:cNvPr id="2" name="Rectangle 1"/>
          <p:cNvSpPr/>
          <p:nvPr/>
        </p:nvSpPr>
        <p:spPr>
          <a:xfrm>
            <a:off x="554742" y="2701299"/>
            <a:ext cx="11132598" cy="584775"/>
          </a:xfrm>
          <a:prstGeom prst="rect">
            <a:avLst/>
          </a:prstGeom>
          <a:scene3d>
            <a:camera prst="perspectiveRelaxedModerately"/>
            <a:lightRig rig="threePt" dir="t"/>
          </a:scene3d>
        </p:spPr>
        <p:txBody>
          <a:bodyPr wrap="square">
            <a:spAutoFit/>
          </a:bodyPr>
          <a:lstStyle/>
          <a:p>
            <a:pPr lvl="0" algn="just"/>
            <a:r>
              <a:rPr lang="en-US" sz="3200" b="1" u="sng" dirty="0" smtClean="0">
                <a:latin typeface="Centaur" panose="02030504050205020304" pitchFamily="18" charset="0"/>
              </a:rPr>
              <a:t>Genesis </a:t>
            </a:r>
            <a:r>
              <a:rPr lang="en-US" sz="3200" b="1" u="sng" dirty="0">
                <a:latin typeface="Centaur" panose="02030504050205020304" pitchFamily="18" charset="0"/>
              </a:rPr>
              <a:t>18:25</a:t>
            </a:r>
            <a:r>
              <a:rPr lang="en-US" sz="3200" dirty="0">
                <a:latin typeface="Centaur" panose="02030504050205020304" pitchFamily="18" charset="0"/>
              </a:rPr>
              <a:t> “…Shall not the Judge of all the earth do what is just?”</a:t>
            </a:r>
          </a:p>
        </p:txBody>
      </p:sp>
      <p:sp>
        <p:nvSpPr>
          <p:cNvPr id="6" name="Rectangle 5"/>
          <p:cNvSpPr/>
          <p:nvPr/>
        </p:nvSpPr>
        <p:spPr>
          <a:xfrm>
            <a:off x="529701" y="2113832"/>
            <a:ext cx="11132598" cy="787844"/>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25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 </a:t>
            </a:r>
            <a:r>
              <a:rPr lang="en-US" sz="4250" b="1" dirty="0">
                <a:solidFill>
                  <a:schemeClr val="accent2">
                    <a:lumMod val="50000"/>
                  </a:schemeClr>
                </a:solidFill>
                <a:latin typeface="Centaur" panose="02030504050205020304" pitchFamily="18" charset="0"/>
              </a:rPr>
              <a:t>A Day of </a:t>
            </a:r>
            <a:r>
              <a:rPr lang="en-US" sz="4250" b="1" dirty="0" smtClean="0">
                <a:solidFill>
                  <a:schemeClr val="accent2">
                    <a:lumMod val="50000"/>
                  </a:schemeClr>
                </a:solidFill>
                <a:latin typeface="Centaur" panose="02030504050205020304" pitchFamily="18" charset="0"/>
              </a:rPr>
              <a:t>Examination</a:t>
            </a:r>
            <a:endParaRPr lang="en-US" sz="4250" b="1"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819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is the Day of Judgment?</a:t>
            </a:r>
            <a:endParaRPr lang="en-US" b="1" u="sng" dirty="0">
              <a:latin typeface="Centaur" panose="02030504050205020304" pitchFamily="18" charset="0"/>
            </a:endParaRPr>
          </a:p>
        </p:txBody>
      </p:sp>
      <p:sp>
        <p:nvSpPr>
          <p:cNvPr id="2" name="Rectangle 1"/>
          <p:cNvSpPr/>
          <p:nvPr/>
        </p:nvSpPr>
        <p:spPr>
          <a:xfrm>
            <a:off x="529701" y="1786898"/>
            <a:ext cx="11132598" cy="3003836"/>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400" b="1" dirty="0" smtClean="0">
                <a:solidFill>
                  <a:schemeClr val="accent2">
                    <a:lumMod val="50000"/>
                  </a:schemeClr>
                </a:solidFill>
                <a:latin typeface="Centaur" panose="02030504050205020304" pitchFamily="18" charset="0"/>
              </a:rPr>
              <a:t>* A </a:t>
            </a:r>
            <a:r>
              <a:rPr lang="en-US" sz="4400" b="1" dirty="0">
                <a:solidFill>
                  <a:schemeClr val="accent2">
                    <a:lumMod val="50000"/>
                  </a:schemeClr>
                </a:solidFill>
                <a:latin typeface="Centaur" panose="02030504050205020304" pitchFamily="18" charset="0"/>
              </a:rPr>
              <a:t>Day of </a:t>
            </a:r>
            <a:r>
              <a:rPr lang="en-US" sz="4400" b="1" dirty="0" smtClean="0">
                <a:solidFill>
                  <a:schemeClr val="accent2">
                    <a:lumMod val="50000"/>
                  </a:schemeClr>
                </a:solidFill>
                <a:latin typeface="Centaur" panose="02030504050205020304" pitchFamily="18" charset="0"/>
              </a:rPr>
              <a:t>Rewards and Punishments</a:t>
            </a:r>
            <a:endParaRPr lang="en-US" sz="4400" b="1" dirty="0">
              <a:solidFill>
                <a:schemeClr val="accent2">
                  <a:lumMod val="50000"/>
                </a:schemeClr>
              </a:solidFill>
              <a:latin typeface="Centaur" panose="02030504050205020304" pitchFamily="18" charset="0"/>
              <a:cs typeface="Times New Roman" panose="02020603050405020304" pitchFamily="18" charset="0"/>
            </a:endParaRPr>
          </a:p>
          <a:p>
            <a:pPr algn="just">
              <a:lnSpc>
                <a:spcPct val="107000"/>
              </a:lnSpc>
              <a:spcAft>
                <a:spcPts val="800"/>
              </a:spcAft>
            </a:pPr>
            <a:r>
              <a:rPr lang="en-US" sz="3200" b="1" u="sng" dirty="0" smtClean="0">
                <a:latin typeface="Centaur" panose="02030504050205020304" pitchFamily="18" charset="0"/>
              </a:rPr>
              <a:t>Matthew </a:t>
            </a:r>
            <a:r>
              <a:rPr lang="en-US" sz="3200" b="1" u="sng" dirty="0">
                <a:latin typeface="Centaur" panose="02030504050205020304" pitchFamily="18" charset="0"/>
              </a:rPr>
              <a:t>11:22, 24</a:t>
            </a:r>
            <a:r>
              <a:rPr lang="en-US" sz="3200" dirty="0">
                <a:latin typeface="Centaur" panose="02030504050205020304" pitchFamily="18" charset="0"/>
              </a:rPr>
              <a:t> “But I tell you, it will be more bearable on the day of judgment for </a:t>
            </a:r>
            <a:r>
              <a:rPr lang="en-US" sz="3200" dirty="0" err="1">
                <a:latin typeface="Centaur" panose="02030504050205020304" pitchFamily="18" charset="0"/>
              </a:rPr>
              <a:t>Tyre</a:t>
            </a:r>
            <a:r>
              <a:rPr lang="en-US" sz="3200" dirty="0">
                <a:latin typeface="Centaur" panose="02030504050205020304" pitchFamily="18" charset="0"/>
              </a:rPr>
              <a:t> and Sidon than for you…  But I tell you that it will be more tolerable on the day of judgment for the land of Sodom than for you.”</a:t>
            </a:r>
          </a:p>
        </p:txBody>
      </p:sp>
    </p:spTree>
    <p:extLst>
      <p:ext uri="{BB962C8B-B14F-4D97-AF65-F5344CB8AC3E}">
        <p14:creationId xmlns:p14="http://schemas.microsoft.com/office/powerpoint/2010/main" val="232877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is the Day of Judgment?</a:t>
            </a:r>
            <a:endParaRPr lang="en-US" b="1" u="sng" dirty="0">
              <a:latin typeface="Centaur" panose="02030504050205020304" pitchFamily="18" charset="0"/>
            </a:endParaRPr>
          </a:p>
        </p:txBody>
      </p:sp>
      <p:sp>
        <p:nvSpPr>
          <p:cNvPr id="2" name="Rectangle 1"/>
          <p:cNvSpPr/>
          <p:nvPr/>
        </p:nvSpPr>
        <p:spPr>
          <a:xfrm>
            <a:off x="554742" y="2370372"/>
            <a:ext cx="11132598" cy="2717732"/>
          </a:xfrm>
          <a:prstGeom prst="rect">
            <a:avLst/>
          </a:prstGeom>
          <a:scene3d>
            <a:camera prst="perspectiveRelaxedModerately"/>
            <a:lightRig rig="threePt" dir="t"/>
          </a:scene3d>
        </p:spPr>
        <p:txBody>
          <a:bodyPr wrap="square">
            <a:spAutoFit/>
          </a:bodyPr>
          <a:lstStyle/>
          <a:p>
            <a:pPr algn="just">
              <a:lnSpc>
                <a:spcPct val="107000"/>
              </a:lnSpc>
              <a:spcAft>
                <a:spcPts val="800"/>
              </a:spcAft>
            </a:pPr>
            <a:r>
              <a:rPr lang="en-US" sz="3200" b="1" u="sng" dirty="0" smtClean="0">
                <a:latin typeface="Centaur" panose="02030504050205020304" pitchFamily="18" charset="0"/>
              </a:rPr>
              <a:t>Mark </a:t>
            </a:r>
            <a:r>
              <a:rPr lang="en-US" sz="3200" b="1" u="sng" dirty="0">
                <a:latin typeface="Centaur" panose="02030504050205020304" pitchFamily="18" charset="0"/>
              </a:rPr>
              <a:t>12:38-40</a:t>
            </a:r>
            <a:r>
              <a:rPr lang="en-US" sz="3200" dirty="0">
                <a:latin typeface="Centaur" panose="02030504050205020304" pitchFamily="18" charset="0"/>
              </a:rPr>
              <a:t>  “And in his teaching he said, ‘Beware of the scribes, who like to walk around in long robes and like greetings in the marketplaces and have the best seats in the synagogues and the places of honor at feasts, who devour widows' houses and for a pretense make long prayers. They will receive the greater condemnation.’”</a:t>
            </a:r>
          </a:p>
        </p:txBody>
      </p:sp>
      <p:sp>
        <p:nvSpPr>
          <p:cNvPr id="6" name="Rectangle 5"/>
          <p:cNvSpPr/>
          <p:nvPr/>
        </p:nvSpPr>
        <p:spPr>
          <a:xfrm>
            <a:off x="542221" y="2026156"/>
            <a:ext cx="11132598" cy="783933"/>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200" b="1" dirty="0" smtClean="0">
                <a:solidFill>
                  <a:schemeClr val="accent2">
                    <a:lumMod val="50000"/>
                  </a:schemeClr>
                </a:solidFill>
                <a:latin typeface="Centaur" panose="02030504050205020304" pitchFamily="18" charset="0"/>
              </a:rPr>
              <a:t>* A </a:t>
            </a:r>
            <a:r>
              <a:rPr lang="en-US" sz="4200" b="1" dirty="0">
                <a:solidFill>
                  <a:schemeClr val="accent2">
                    <a:lumMod val="50000"/>
                  </a:schemeClr>
                </a:solidFill>
                <a:latin typeface="Centaur" panose="02030504050205020304" pitchFamily="18" charset="0"/>
              </a:rPr>
              <a:t>Day of </a:t>
            </a:r>
            <a:r>
              <a:rPr lang="en-US" sz="4200" b="1" dirty="0" smtClean="0">
                <a:solidFill>
                  <a:schemeClr val="accent2">
                    <a:lumMod val="50000"/>
                  </a:schemeClr>
                </a:solidFill>
                <a:latin typeface="Centaur" panose="02030504050205020304" pitchFamily="18" charset="0"/>
              </a:rPr>
              <a:t>Rewards and Punishments</a:t>
            </a:r>
            <a:endParaRPr lang="en-US" sz="4200" b="1" dirty="0">
              <a:solidFill>
                <a:schemeClr val="accent2">
                  <a:lumMod val="50000"/>
                </a:schemeClr>
              </a:solidFill>
              <a:latin typeface="Centaur" panose="02030504050205020304" pitchFamily="18" charset="0"/>
              <a:cs typeface="Times New Roman" panose="02020603050405020304" pitchFamily="18" charset="0"/>
            </a:endParaRPr>
          </a:p>
        </p:txBody>
      </p:sp>
    </p:spTree>
    <p:extLst>
      <p:ext uri="{BB962C8B-B14F-4D97-AF65-F5344CB8AC3E}">
        <p14:creationId xmlns:p14="http://schemas.microsoft.com/office/powerpoint/2010/main" val="37738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is the Day of Judgment?</a:t>
            </a:r>
            <a:endParaRPr lang="en-US" b="1" u="sng" dirty="0">
              <a:latin typeface="Centaur" panose="02030504050205020304" pitchFamily="18" charset="0"/>
            </a:endParaRPr>
          </a:p>
        </p:txBody>
      </p:sp>
      <p:sp>
        <p:nvSpPr>
          <p:cNvPr id="2" name="Rectangle 1"/>
          <p:cNvSpPr/>
          <p:nvPr/>
        </p:nvSpPr>
        <p:spPr>
          <a:xfrm>
            <a:off x="529701" y="2358701"/>
            <a:ext cx="11132598" cy="3253968"/>
          </a:xfrm>
          <a:prstGeom prst="rect">
            <a:avLst/>
          </a:prstGeom>
          <a:scene3d>
            <a:camera prst="perspectiveRelaxedModerately"/>
            <a:lightRig rig="threePt" dir="t"/>
          </a:scene3d>
        </p:spPr>
        <p:txBody>
          <a:bodyPr wrap="square">
            <a:spAutoFit/>
          </a:bodyPr>
          <a:lstStyle/>
          <a:p>
            <a:pPr algn="just">
              <a:lnSpc>
                <a:spcPct val="107000"/>
              </a:lnSpc>
              <a:spcAft>
                <a:spcPts val="800"/>
              </a:spcAft>
            </a:pPr>
            <a:r>
              <a:rPr lang="en-US" sz="3200" b="1" u="sng" dirty="0" smtClean="0">
                <a:latin typeface="Centaur" panose="02030504050205020304" pitchFamily="18" charset="0"/>
              </a:rPr>
              <a:t>Luke </a:t>
            </a:r>
            <a:r>
              <a:rPr lang="en-US" sz="3200" b="1" u="sng" dirty="0">
                <a:latin typeface="Centaur" panose="02030504050205020304" pitchFamily="18" charset="0"/>
              </a:rPr>
              <a:t>12:47-48</a:t>
            </a:r>
            <a:r>
              <a:rPr lang="en-US" sz="3200" dirty="0">
                <a:latin typeface="Centaur" panose="02030504050205020304" pitchFamily="18" charset="0"/>
              </a:rPr>
              <a:t> “And that servant who knew his master's will but did not get ready or act according to his will, will receive a severe beating. But the one who did not know, and did what deserved a beating, will receive a light beating. Everyone to whom much was given, of him much will be required, and from him to whom they entrusted much, they will demand the more</a:t>
            </a:r>
            <a:r>
              <a:rPr lang="en-US" sz="3200" dirty="0" smtClean="0">
                <a:latin typeface="Centaur" panose="02030504050205020304" pitchFamily="18" charset="0"/>
              </a:rPr>
              <a:t>.”</a:t>
            </a:r>
            <a:endParaRPr lang="en-US" sz="3200" dirty="0">
              <a:latin typeface="Centaur" panose="02030504050205020304" pitchFamily="18" charset="0"/>
            </a:endParaRPr>
          </a:p>
        </p:txBody>
      </p:sp>
      <p:sp>
        <p:nvSpPr>
          <p:cNvPr id="6" name="Rectangle 5"/>
          <p:cNvSpPr/>
          <p:nvPr/>
        </p:nvSpPr>
        <p:spPr>
          <a:xfrm>
            <a:off x="542221" y="2026156"/>
            <a:ext cx="11132598" cy="783933"/>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200" b="1" dirty="0" smtClean="0">
                <a:solidFill>
                  <a:schemeClr val="accent2">
                    <a:lumMod val="50000"/>
                  </a:schemeClr>
                </a:solidFill>
                <a:latin typeface="Centaur" panose="02030504050205020304" pitchFamily="18" charset="0"/>
              </a:rPr>
              <a:t>* A </a:t>
            </a:r>
            <a:r>
              <a:rPr lang="en-US" sz="4200" b="1" dirty="0">
                <a:solidFill>
                  <a:schemeClr val="accent2">
                    <a:lumMod val="50000"/>
                  </a:schemeClr>
                </a:solidFill>
                <a:latin typeface="Centaur" panose="02030504050205020304" pitchFamily="18" charset="0"/>
              </a:rPr>
              <a:t>Day of </a:t>
            </a:r>
            <a:r>
              <a:rPr lang="en-US" sz="4200" b="1" dirty="0" smtClean="0">
                <a:solidFill>
                  <a:schemeClr val="accent2">
                    <a:lumMod val="50000"/>
                  </a:schemeClr>
                </a:solidFill>
                <a:latin typeface="Centaur" panose="02030504050205020304" pitchFamily="18" charset="0"/>
              </a:rPr>
              <a:t>Rewards and Punishments</a:t>
            </a:r>
            <a:endParaRPr lang="en-US" sz="4200" b="1" dirty="0">
              <a:solidFill>
                <a:schemeClr val="accent2">
                  <a:lumMod val="50000"/>
                </a:schemeClr>
              </a:solidFill>
              <a:latin typeface="Centaur" panose="02030504050205020304" pitchFamily="18" charset="0"/>
              <a:cs typeface="Times New Roman" panose="02020603050405020304" pitchFamily="18" charset="0"/>
            </a:endParaRPr>
          </a:p>
        </p:txBody>
      </p:sp>
    </p:spTree>
    <p:extLst>
      <p:ext uri="{BB962C8B-B14F-4D97-AF65-F5344CB8AC3E}">
        <p14:creationId xmlns:p14="http://schemas.microsoft.com/office/powerpoint/2010/main" val="136558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What is the Day of Judgment?</a:t>
            </a:r>
            <a:endParaRPr lang="en-US" b="1" u="sng" dirty="0">
              <a:latin typeface="Centaur" panose="02030504050205020304" pitchFamily="18" charset="0"/>
            </a:endParaRPr>
          </a:p>
        </p:txBody>
      </p:sp>
      <p:sp>
        <p:nvSpPr>
          <p:cNvPr id="2" name="Rectangle 1"/>
          <p:cNvSpPr/>
          <p:nvPr/>
        </p:nvSpPr>
        <p:spPr>
          <a:xfrm>
            <a:off x="554742" y="2459115"/>
            <a:ext cx="11132598" cy="2200089"/>
          </a:xfrm>
          <a:prstGeom prst="rect">
            <a:avLst/>
          </a:prstGeom>
          <a:scene3d>
            <a:camera prst="perspectiveRelaxedModerately"/>
            <a:lightRig rig="threePt" dir="t"/>
          </a:scene3d>
        </p:spPr>
        <p:txBody>
          <a:bodyPr wrap="square">
            <a:spAutoFit/>
          </a:bodyPr>
          <a:lstStyle/>
          <a:p>
            <a:pPr algn="just">
              <a:lnSpc>
                <a:spcPct val="107000"/>
              </a:lnSpc>
              <a:spcAft>
                <a:spcPts val="800"/>
              </a:spcAft>
            </a:pPr>
            <a:r>
              <a:rPr lang="en-US" sz="3200" b="1" u="sng" dirty="0" smtClean="0">
                <a:latin typeface="Centaur" panose="02030504050205020304" pitchFamily="18" charset="0"/>
              </a:rPr>
              <a:t>II </a:t>
            </a:r>
            <a:r>
              <a:rPr lang="en-US" sz="3200" b="1" u="sng" dirty="0">
                <a:latin typeface="Centaur" panose="02030504050205020304" pitchFamily="18" charset="0"/>
              </a:rPr>
              <a:t>Timothy 4:8</a:t>
            </a:r>
            <a:r>
              <a:rPr lang="en-US" sz="3200" dirty="0">
                <a:latin typeface="Centaur" panose="02030504050205020304" pitchFamily="18" charset="0"/>
              </a:rPr>
              <a:t> “Henceforth there is laid up for me the crown of righteousness, which the Lord, the righteous judge, will award to me on that day, and not only to me but also to all who have loved his appearing.”</a:t>
            </a:r>
          </a:p>
        </p:txBody>
      </p:sp>
      <p:sp>
        <p:nvSpPr>
          <p:cNvPr id="6" name="Rectangle 5"/>
          <p:cNvSpPr/>
          <p:nvPr/>
        </p:nvSpPr>
        <p:spPr>
          <a:xfrm>
            <a:off x="542221" y="2026156"/>
            <a:ext cx="11132598" cy="783933"/>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200" b="1" dirty="0" smtClean="0">
                <a:solidFill>
                  <a:schemeClr val="accent2">
                    <a:lumMod val="50000"/>
                  </a:schemeClr>
                </a:solidFill>
                <a:latin typeface="Centaur" panose="02030504050205020304" pitchFamily="18" charset="0"/>
              </a:rPr>
              <a:t>* A </a:t>
            </a:r>
            <a:r>
              <a:rPr lang="en-US" sz="4200" b="1" dirty="0">
                <a:solidFill>
                  <a:schemeClr val="accent2">
                    <a:lumMod val="50000"/>
                  </a:schemeClr>
                </a:solidFill>
                <a:latin typeface="Centaur" panose="02030504050205020304" pitchFamily="18" charset="0"/>
              </a:rPr>
              <a:t>Day of </a:t>
            </a:r>
            <a:r>
              <a:rPr lang="en-US" sz="4200" b="1" dirty="0" smtClean="0">
                <a:solidFill>
                  <a:schemeClr val="accent2">
                    <a:lumMod val="50000"/>
                  </a:schemeClr>
                </a:solidFill>
                <a:latin typeface="Centaur" panose="02030504050205020304" pitchFamily="18" charset="0"/>
              </a:rPr>
              <a:t>Rewards and Punishments</a:t>
            </a:r>
            <a:endParaRPr lang="en-US" sz="4200" b="1" dirty="0">
              <a:solidFill>
                <a:schemeClr val="accent2">
                  <a:lumMod val="50000"/>
                </a:schemeClr>
              </a:solidFill>
              <a:latin typeface="Centaur" panose="02030504050205020304" pitchFamily="18" charset="0"/>
              <a:cs typeface="Times New Roman" panose="02020603050405020304" pitchFamily="18" charset="0"/>
            </a:endParaRPr>
          </a:p>
        </p:txBody>
      </p:sp>
    </p:spTree>
    <p:extLst>
      <p:ext uri="{BB962C8B-B14F-4D97-AF65-F5344CB8AC3E}">
        <p14:creationId xmlns:p14="http://schemas.microsoft.com/office/powerpoint/2010/main" val="316347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4"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a:latin typeface="Centaur" panose="02030504050205020304" pitchFamily="18" charset="0"/>
              </a:rPr>
              <a:t>What </a:t>
            </a:r>
            <a:r>
              <a:rPr lang="en-US" b="1" u="sng" dirty="0" smtClean="0">
                <a:latin typeface="Centaur" panose="02030504050205020304" pitchFamily="18" charset="0"/>
              </a:rPr>
              <a:t>is the Day of Judgment?</a:t>
            </a:r>
            <a:endParaRPr lang="en-US" b="1" u="sng" dirty="0">
              <a:latin typeface="Centaur" panose="02030504050205020304" pitchFamily="18" charset="0"/>
            </a:endParaRPr>
          </a:p>
        </p:txBody>
      </p:sp>
      <p:sp>
        <p:nvSpPr>
          <p:cNvPr id="5" name="Title 1"/>
          <p:cNvSpPr txBox="1">
            <a:spLocks/>
          </p:cNvSpPr>
          <p:nvPr/>
        </p:nvSpPr>
        <p:spPr>
          <a:xfrm>
            <a:off x="-1" y="2413685"/>
            <a:ext cx="12242085" cy="1096277"/>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He WILL Return Again!</a:t>
            </a:r>
            <a:endParaRPr lang="en-US" b="1" u="sng" dirty="0">
              <a:latin typeface="Centaur" panose="02030504050205020304" pitchFamily="18" charset="0"/>
            </a:endParaRPr>
          </a:p>
        </p:txBody>
      </p:sp>
    </p:spTree>
    <p:extLst>
      <p:ext uri="{BB962C8B-B14F-4D97-AF65-F5344CB8AC3E}">
        <p14:creationId xmlns:p14="http://schemas.microsoft.com/office/powerpoint/2010/main" val="29794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9" name="Rectangle 8"/>
          <p:cNvSpPr/>
          <p:nvPr/>
        </p:nvSpPr>
        <p:spPr>
          <a:xfrm>
            <a:off x="529701" y="1856674"/>
            <a:ext cx="11132598" cy="3381631"/>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40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 So, </a:t>
            </a:r>
            <a:r>
              <a:rPr lang="en-US" sz="4400" b="1" dirty="0" smtClean="0">
                <a:solidFill>
                  <a:schemeClr val="accent2">
                    <a:lumMod val="50000"/>
                  </a:schemeClr>
                </a:solidFill>
                <a:latin typeface="Centaur" panose="02030504050205020304" pitchFamily="18" charset="0"/>
              </a:rPr>
              <a:t>We Should </a:t>
            </a:r>
            <a:r>
              <a:rPr lang="en-US" sz="4400" b="1" dirty="0">
                <a:solidFill>
                  <a:schemeClr val="accent2">
                    <a:lumMod val="50000"/>
                  </a:schemeClr>
                </a:solidFill>
                <a:latin typeface="Centaur" panose="02030504050205020304" pitchFamily="18" charset="0"/>
              </a:rPr>
              <a:t>be </a:t>
            </a:r>
            <a:r>
              <a:rPr lang="en-US" sz="4400" b="1" dirty="0" smtClean="0">
                <a:solidFill>
                  <a:schemeClr val="accent2">
                    <a:lumMod val="50000"/>
                  </a:schemeClr>
                </a:solidFill>
                <a:latin typeface="Centaur" panose="02030504050205020304" pitchFamily="18" charset="0"/>
              </a:rPr>
              <a:t>Looking </a:t>
            </a:r>
            <a:r>
              <a:rPr lang="en-US" sz="4400" b="1" dirty="0">
                <a:solidFill>
                  <a:schemeClr val="accent2">
                    <a:lumMod val="50000"/>
                  </a:schemeClr>
                </a:solidFill>
                <a:latin typeface="Centaur" panose="02030504050205020304" pitchFamily="18" charset="0"/>
              </a:rPr>
              <a:t>for His </a:t>
            </a:r>
            <a:r>
              <a:rPr lang="en-US" sz="4400" b="1" dirty="0" smtClean="0">
                <a:solidFill>
                  <a:schemeClr val="accent2">
                    <a:lumMod val="50000"/>
                  </a:schemeClr>
                </a:solidFill>
                <a:latin typeface="Centaur" panose="02030504050205020304" pitchFamily="18" charset="0"/>
              </a:rPr>
              <a:t>Coming</a:t>
            </a:r>
            <a:endParaRPr lang="en-US" sz="4400" b="1"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endParaRPr>
          </a:p>
          <a:p>
            <a:pPr lvl="0" algn="just"/>
            <a:r>
              <a:rPr lang="en-US" sz="3200" b="1" u="sng" dirty="0" smtClean="0">
                <a:latin typeface="Centaur" panose="02030504050205020304" pitchFamily="18" charset="0"/>
              </a:rPr>
              <a:t>II </a:t>
            </a:r>
            <a:r>
              <a:rPr lang="en-US" sz="3200" b="1" u="sng" dirty="0">
                <a:latin typeface="Centaur" panose="02030504050205020304" pitchFamily="18" charset="0"/>
              </a:rPr>
              <a:t>Peter </a:t>
            </a:r>
            <a:r>
              <a:rPr lang="en-US" sz="3200" b="1" u="sng" dirty="0" smtClean="0">
                <a:latin typeface="Centaur" panose="02030504050205020304" pitchFamily="18" charset="0"/>
              </a:rPr>
              <a:t>3:11-12</a:t>
            </a:r>
            <a:r>
              <a:rPr lang="en-US" sz="3200" b="1" dirty="0" smtClean="0">
                <a:latin typeface="Centaur" panose="02030504050205020304" pitchFamily="18" charset="0"/>
              </a:rPr>
              <a:t> </a:t>
            </a:r>
            <a:r>
              <a:rPr lang="en-US" sz="3200" dirty="0" smtClean="0">
                <a:latin typeface="Centaur" panose="02030504050205020304" pitchFamily="18" charset="0"/>
              </a:rPr>
              <a:t>“Since </a:t>
            </a:r>
            <a:r>
              <a:rPr lang="en-US" sz="3200" dirty="0">
                <a:latin typeface="Centaur" panose="02030504050205020304" pitchFamily="18" charset="0"/>
              </a:rPr>
              <a:t>all these things are thus to be dissolved, what sort of people ought you to be in lives of holiness and godliness, </a:t>
            </a:r>
            <a:r>
              <a:rPr lang="en-US" sz="3200" dirty="0" smtClean="0">
                <a:latin typeface="Centaur" panose="02030504050205020304" pitchFamily="18" charset="0"/>
              </a:rPr>
              <a:t>waiting </a:t>
            </a:r>
            <a:r>
              <a:rPr lang="en-US" sz="3200" dirty="0">
                <a:latin typeface="Centaur" panose="02030504050205020304" pitchFamily="18" charset="0"/>
              </a:rPr>
              <a:t>for and hastening the coming of the day of God, because of which the heavens will be set on fire and dissolved, and the heavenly bodies will melt as they burn</a:t>
            </a:r>
            <a:r>
              <a:rPr lang="en-US" sz="3200" dirty="0" smtClean="0">
                <a:latin typeface="Centaur" panose="02030504050205020304" pitchFamily="18" charset="0"/>
              </a:rPr>
              <a:t>!”</a:t>
            </a:r>
            <a:endParaRPr lang="en-US" sz="3200" dirty="0">
              <a:latin typeface="Centaur" panose="02030504050205020304" pitchFamily="18" charset="0"/>
            </a:endParaRPr>
          </a:p>
        </p:txBody>
      </p:sp>
      <p:sp>
        <p:nvSpPr>
          <p:cNvPr id="6" name="Title 1"/>
          <p:cNvSpPr txBox="1">
            <a:spLocks/>
          </p:cNvSpPr>
          <p:nvPr/>
        </p:nvSpPr>
        <p:spPr>
          <a:xfrm>
            <a:off x="-1" y="2413685"/>
            <a:ext cx="12242085" cy="1096277"/>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He WILL Return Again!</a:t>
            </a:r>
            <a:endParaRPr lang="en-US" b="1" dirty="0">
              <a:latin typeface="Centaur" panose="02030504050205020304" pitchFamily="18" charset="0"/>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a:latin typeface="Centaur" panose="02030504050205020304" pitchFamily="18" charset="0"/>
              </a:rPr>
              <a:t>What </a:t>
            </a:r>
            <a:r>
              <a:rPr lang="en-US" b="1" u="sng" dirty="0" smtClean="0">
                <a:latin typeface="Centaur" panose="02030504050205020304" pitchFamily="18" charset="0"/>
              </a:rPr>
              <a:t>is the Day of Judgment?</a:t>
            </a:r>
            <a:endParaRPr lang="en-US" b="1" u="sng" dirty="0">
              <a:latin typeface="Centaur" panose="02030504050205020304" pitchFamily="18" charset="0"/>
            </a:endParaRPr>
          </a:p>
        </p:txBody>
      </p:sp>
    </p:spTree>
    <p:extLst>
      <p:ext uri="{BB962C8B-B14F-4D97-AF65-F5344CB8AC3E}">
        <p14:creationId xmlns:p14="http://schemas.microsoft.com/office/powerpoint/2010/main" val="188624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3.33333E-6 -2.96296E-6 L -0.00039 -0.22708 " pathEditMode="relative" rAng="0" ptsTypes="AA">
                                      <p:cBhvr>
                                        <p:cTn id="6" dur="2000" fill="hold"/>
                                        <p:tgtEl>
                                          <p:spTgt spid="6"/>
                                        </p:tgtEl>
                                        <p:attrNameLst>
                                          <p:attrName>ppt_x</p:attrName>
                                          <p:attrName>ppt_y</p:attrName>
                                        </p:attrNameLst>
                                      </p:cBhvr>
                                      <p:rCtr x="-26" y="-11366"/>
                                    </p:animMotion>
                                  </p:childTnLst>
                                </p:cTn>
                              </p:par>
                              <p:par>
                                <p:cTn id="7" presetID="10" presetClass="exit" presetSubtype="0" fill="hold" grpId="0" nodeType="withEffect">
                                  <p:stCondLst>
                                    <p:cond delay="0"/>
                                  </p:stCondLst>
                                  <p:childTnLst>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a:latin typeface="Centaur" panose="02030504050205020304" pitchFamily="18" charset="0"/>
              </a:rPr>
              <a:t>He </a:t>
            </a:r>
            <a:r>
              <a:rPr lang="en-US" b="1" u="sng" dirty="0" smtClean="0">
                <a:latin typeface="Centaur" panose="02030504050205020304" pitchFamily="18" charset="0"/>
              </a:rPr>
              <a:t>WILL </a:t>
            </a:r>
            <a:r>
              <a:rPr lang="en-US" b="1" u="sng" dirty="0">
                <a:latin typeface="Centaur" panose="02030504050205020304" pitchFamily="18" charset="0"/>
              </a:rPr>
              <a:t>Return </a:t>
            </a:r>
            <a:r>
              <a:rPr lang="en-US" b="1" u="sng" dirty="0" smtClean="0">
                <a:latin typeface="Centaur" panose="02030504050205020304" pitchFamily="18" charset="0"/>
              </a:rPr>
              <a:t>Again!</a:t>
            </a:r>
            <a:endParaRPr lang="en-US" b="1" u="sng" dirty="0">
              <a:latin typeface="Centaur" panose="02030504050205020304" pitchFamily="18" charset="0"/>
            </a:endParaRPr>
          </a:p>
        </p:txBody>
      </p:sp>
      <p:sp>
        <p:nvSpPr>
          <p:cNvPr id="2" name="Rectangle 1"/>
          <p:cNvSpPr/>
          <p:nvPr/>
        </p:nvSpPr>
        <p:spPr>
          <a:xfrm>
            <a:off x="529701" y="1955574"/>
            <a:ext cx="11132598" cy="2396746"/>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400" b="1" dirty="0" smtClean="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rPr>
              <a:t>* </a:t>
            </a:r>
            <a:r>
              <a:rPr lang="en-US" sz="4400" b="1" dirty="0" smtClean="0">
                <a:solidFill>
                  <a:schemeClr val="accent2">
                    <a:lumMod val="50000"/>
                  </a:schemeClr>
                </a:solidFill>
                <a:latin typeface="Centaur" panose="02030504050205020304" pitchFamily="18" charset="0"/>
              </a:rPr>
              <a:t>We Should </a:t>
            </a:r>
            <a:r>
              <a:rPr lang="en-US" sz="4400" b="1" dirty="0">
                <a:solidFill>
                  <a:schemeClr val="accent2">
                    <a:lumMod val="50000"/>
                  </a:schemeClr>
                </a:solidFill>
                <a:latin typeface="Centaur" panose="02030504050205020304" pitchFamily="18" charset="0"/>
              </a:rPr>
              <a:t>be </a:t>
            </a:r>
            <a:r>
              <a:rPr lang="en-US" sz="4400" b="1" dirty="0" smtClean="0">
                <a:solidFill>
                  <a:schemeClr val="accent2">
                    <a:lumMod val="50000"/>
                  </a:schemeClr>
                </a:solidFill>
                <a:latin typeface="Centaur" panose="02030504050205020304" pitchFamily="18" charset="0"/>
              </a:rPr>
              <a:t>E</a:t>
            </a:r>
            <a:r>
              <a:rPr lang="en-US" sz="4400" dirty="0" smtClean="0">
                <a:solidFill>
                  <a:schemeClr val="accent2">
                    <a:lumMod val="50000"/>
                  </a:schemeClr>
                </a:solidFill>
                <a:latin typeface="Centaur" panose="02030504050205020304" pitchFamily="18" charset="0"/>
              </a:rPr>
              <a:t>agerly Awaiting It</a:t>
            </a:r>
            <a:endParaRPr lang="en-US" sz="4400" b="1" dirty="0">
              <a:solidFill>
                <a:schemeClr val="accent2">
                  <a:lumMod val="50000"/>
                </a:schemeClr>
              </a:solidFill>
              <a:latin typeface="Centaur" panose="02030504050205020304" pitchFamily="18" charset="0"/>
              <a:ea typeface="Calibri" panose="020F0502020204030204" pitchFamily="34" charset="0"/>
              <a:cs typeface="Times New Roman" panose="02020603050405020304" pitchFamily="18" charset="0"/>
            </a:endParaRPr>
          </a:p>
          <a:p>
            <a:pPr lvl="0" algn="just"/>
            <a:r>
              <a:rPr lang="en-US" sz="3200" b="1" u="sng" dirty="0">
                <a:latin typeface="Centaur" panose="02030504050205020304" pitchFamily="18" charset="0"/>
              </a:rPr>
              <a:t>I Corinthians </a:t>
            </a:r>
            <a:r>
              <a:rPr lang="en-US" sz="3200" b="1" u="sng" dirty="0" smtClean="0">
                <a:latin typeface="Centaur" panose="02030504050205020304" pitchFamily="18" charset="0"/>
              </a:rPr>
              <a:t>1:7-8</a:t>
            </a:r>
            <a:r>
              <a:rPr lang="en-US" sz="3200" dirty="0" smtClean="0">
                <a:latin typeface="Centaur" panose="02030504050205020304" pitchFamily="18" charset="0"/>
              </a:rPr>
              <a:t> “so </a:t>
            </a:r>
            <a:r>
              <a:rPr lang="en-US" sz="3200" dirty="0">
                <a:latin typeface="Centaur" panose="02030504050205020304" pitchFamily="18" charset="0"/>
              </a:rPr>
              <a:t>that you are not lacking in any gift, as you wait for the revealing of our Lord Jesus Christ, </a:t>
            </a:r>
            <a:r>
              <a:rPr lang="en-US" sz="3200" dirty="0" smtClean="0">
                <a:latin typeface="Centaur" panose="02030504050205020304" pitchFamily="18" charset="0"/>
              </a:rPr>
              <a:t>who </a:t>
            </a:r>
            <a:r>
              <a:rPr lang="en-US" sz="3200" dirty="0">
                <a:latin typeface="Centaur" panose="02030504050205020304" pitchFamily="18" charset="0"/>
              </a:rPr>
              <a:t>will sustain you to the end, guiltless in the day of our Lord Jesus </a:t>
            </a:r>
            <a:r>
              <a:rPr lang="en-US" sz="3200" dirty="0" smtClean="0">
                <a:latin typeface="Centaur" panose="02030504050205020304" pitchFamily="18" charset="0"/>
              </a:rPr>
              <a:t>Christ.”</a:t>
            </a:r>
            <a:endParaRPr lang="en-US" sz="3200" dirty="0">
              <a:latin typeface="Centaur" panose="02030504050205020304" pitchFamily="18" charset="0"/>
            </a:endParaRPr>
          </a:p>
        </p:txBody>
      </p:sp>
    </p:spTree>
    <p:extLst>
      <p:ext uri="{BB962C8B-B14F-4D97-AF65-F5344CB8AC3E}">
        <p14:creationId xmlns:p14="http://schemas.microsoft.com/office/powerpoint/2010/main" val="40293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3"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a:latin typeface="Centaur" panose="02030504050205020304" pitchFamily="18" charset="0"/>
              </a:rPr>
              <a:t>He </a:t>
            </a:r>
            <a:r>
              <a:rPr lang="en-US" b="1" u="sng" dirty="0" smtClean="0">
                <a:latin typeface="Centaur" panose="02030504050205020304" pitchFamily="18" charset="0"/>
              </a:rPr>
              <a:t>WILL </a:t>
            </a:r>
            <a:r>
              <a:rPr lang="en-US" b="1" u="sng" dirty="0">
                <a:latin typeface="Centaur" panose="02030504050205020304" pitchFamily="18" charset="0"/>
              </a:rPr>
              <a:t>Return </a:t>
            </a:r>
            <a:r>
              <a:rPr lang="en-US" b="1" u="sng" dirty="0" smtClean="0">
                <a:latin typeface="Centaur" panose="02030504050205020304" pitchFamily="18" charset="0"/>
              </a:rPr>
              <a:t>Again!</a:t>
            </a:r>
            <a:endParaRPr lang="en-US" b="1" u="sng" dirty="0">
              <a:latin typeface="Centaur" panose="02030504050205020304" pitchFamily="18" charset="0"/>
            </a:endParaRPr>
          </a:p>
        </p:txBody>
      </p:sp>
      <p:sp>
        <p:nvSpPr>
          <p:cNvPr id="2" name="Rectangle 1"/>
          <p:cNvSpPr/>
          <p:nvPr/>
        </p:nvSpPr>
        <p:spPr>
          <a:xfrm>
            <a:off x="529701" y="1715877"/>
            <a:ext cx="11132598" cy="3554114"/>
          </a:xfrm>
          <a:prstGeom prst="rect">
            <a:avLst/>
          </a:prstGeom>
          <a:scene3d>
            <a:camera prst="perspectiveRelaxedModerately"/>
            <a:lightRig rig="threePt" dir="t"/>
          </a:scene3d>
        </p:spPr>
        <p:txBody>
          <a:bodyPr wrap="square">
            <a:spAutoFit/>
          </a:bodyPr>
          <a:lstStyle/>
          <a:p>
            <a:pPr algn="ctr">
              <a:lnSpc>
                <a:spcPct val="107000"/>
              </a:lnSpc>
              <a:spcAft>
                <a:spcPts val="800"/>
              </a:spcAft>
            </a:pPr>
            <a:r>
              <a:rPr lang="en-US" sz="4400" b="1" dirty="0" smtClean="0">
                <a:solidFill>
                  <a:schemeClr val="accent2">
                    <a:lumMod val="50000"/>
                  </a:schemeClr>
                </a:solidFill>
                <a:latin typeface="Centaur" panose="02030504050205020304" pitchFamily="18" charset="0"/>
              </a:rPr>
              <a:t>* We Should </a:t>
            </a:r>
            <a:r>
              <a:rPr lang="en-US" sz="4400" b="1" dirty="0">
                <a:solidFill>
                  <a:schemeClr val="accent2">
                    <a:lumMod val="50000"/>
                  </a:schemeClr>
                </a:solidFill>
                <a:latin typeface="Centaur" panose="02030504050205020304" pitchFamily="18" charset="0"/>
              </a:rPr>
              <a:t>be </a:t>
            </a:r>
            <a:r>
              <a:rPr lang="en-US" sz="4400" b="1" dirty="0" smtClean="0">
                <a:solidFill>
                  <a:schemeClr val="accent2">
                    <a:lumMod val="50000"/>
                  </a:schemeClr>
                </a:solidFill>
                <a:latin typeface="Centaur" panose="02030504050205020304" pitchFamily="18" charset="0"/>
              </a:rPr>
              <a:t>Preparing For It </a:t>
            </a:r>
            <a:endParaRPr lang="en-US" sz="4400" b="1" dirty="0">
              <a:solidFill>
                <a:schemeClr val="accent2">
                  <a:lumMod val="50000"/>
                </a:schemeClr>
              </a:solidFill>
              <a:latin typeface="Centaur" panose="02030504050205020304" pitchFamily="18" charset="0"/>
            </a:endParaRPr>
          </a:p>
          <a:p>
            <a:pPr algn="just">
              <a:lnSpc>
                <a:spcPct val="107000"/>
              </a:lnSpc>
              <a:spcAft>
                <a:spcPts val="800"/>
              </a:spcAft>
            </a:pPr>
            <a:r>
              <a:rPr lang="en-US" sz="3200" b="1" u="sng" dirty="0">
                <a:latin typeface="Centaur" panose="02030504050205020304" pitchFamily="18" charset="0"/>
              </a:rPr>
              <a:t>Matthew 25:1-13</a:t>
            </a:r>
            <a:r>
              <a:rPr lang="en-US" sz="3200" b="1" dirty="0" smtClean="0">
                <a:latin typeface="Centaur" panose="02030504050205020304" pitchFamily="18" charset="0"/>
              </a:rPr>
              <a:t> </a:t>
            </a:r>
            <a:r>
              <a:rPr lang="en-US" sz="3200" dirty="0" smtClean="0">
                <a:latin typeface="Centaur" panose="02030504050205020304" pitchFamily="18" charset="0"/>
              </a:rPr>
              <a:t>“</a:t>
            </a:r>
            <a:r>
              <a:rPr lang="en-US" sz="3200" dirty="0">
                <a:latin typeface="Centaur" panose="02030504050205020304" pitchFamily="18" charset="0"/>
              </a:rPr>
              <a:t>Then the kingdom of heaven will be like ten virgins who took their lamps and went to meet the </a:t>
            </a:r>
            <a:r>
              <a:rPr lang="en-US" sz="3200" dirty="0" smtClean="0">
                <a:latin typeface="Centaur" panose="02030504050205020304" pitchFamily="18" charset="0"/>
              </a:rPr>
              <a:t>bridegroom…</a:t>
            </a:r>
            <a:r>
              <a:rPr lang="en-US" sz="3200" dirty="0">
                <a:latin typeface="Centaur" panose="02030504050205020304" pitchFamily="18" charset="0"/>
              </a:rPr>
              <a:t> </a:t>
            </a:r>
            <a:r>
              <a:rPr lang="en-US" sz="3200" dirty="0" smtClean="0">
                <a:latin typeface="Centaur" panose="02030504050205020304" pitchFamily="18" charset="0"/>
              </a:rPr>
              <a:t>Afterward </a:t>
            </a:r>
            <a:r>
              <a:rPr lang="en-US" sz="3200" dirty="0">
                <a:latin typeface="Centaur" panose="02030504050205020304" pitchFamily="18" charset="0"/>
              </a:rPr>
              <a:t>the other virgins came also, saying, ‘Lord, lord, open to us.’ </a:t>
            </a:r>
            <a:r>
              <a:rPr lang="en-US" sz="3200" dirty="0" smtClean="0">
                <a:latin typeface="Centaur" panose="02030504050205020304" pitchFamily="18" charset="0"/>
              </a:rPr>
              <a:t>But </a:t>
            </a:r>
            <a:r>
              <a:rPr lang="en-US" sz="3200" dirty="0">
                <a:latin typeface="Centaur" panose="02030504050205020304" pitchFamily="18" charset="0"/>
              </a:rPr>
              <a:t>he answered, ‘Truly, I say to you, I do not know you.’ </a:t>
            </a:r>
            <a:r>
              <a:rPr lang="en-US" sz="3200" dirty="0" smtClean="0">
                <a:latin typeface="Centaur" panose="02030504050205020304" pitchFamily="18" charset="0"/>
              </a:rPr>
              <a:t>Watch </a:t>
            </a:r>
            <a:r>
              <a:rPr lang="en-US" sz="3200" dirty="0">
                <a:latin typeface="Centaur" panose="02030504050205020304" pitchFamily="18" charset="0"/>
              </a:rPr>
              <a:t>therefore, for you know neither the day nor the hour</a:t>
            </a:r>
            <a:r>
              <a:rPr lang="en-US" sz="3200" dirty="0" smtClean="0">
                <a:latin typeface="Centaur" panose="02030504050205020304" pitchFamily="18" charset="0"/>
              </a:rPr>
              <a:t>.”</a:t>
            </a:r>
            <a:endParaRPr lang="en-US" sz="3200" dirty="0">
              <a:latin typeface="Centaur" panose="02030504050205020304" pitchFamily="18" charset="0"/>
            </a:endParaRPr>
          </a:p>
        </p:txBody>
      </p:sp>
    </p:spTree>
    <p:extLst>
      <p:ext uri="{BB962C8B-B14F-4D97-AF65-F5344CB8AC3E}">
        <p14:creationId xmlns:p14="http://schemas.microsoft.com/office/powerpoint/2010/main" val="375213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0" y="2413685"/>
            <a:ext cx="12242084"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latin typeface="Baskerville Old Face" panose="02020602080505020303" pitchFamily="18" charset="0"/>
            </a:endParaRPr>
          </a:p>
        </p:txBody>
      </p:sp>
      <p:sp>
        <p:nvSpPr>
          <p:cNvPr id="2" name="Rectangle 1"/>
          <p:cNvSpPr/>
          <p:nvPr/>
        </p:nvSpPr>
        <p:spPr>
          <a:xfrm>
            <a:off x="0" y="2993187"/>
            <a:ext cx="11755394" cy="2190793"/>
          </a:xfrm>
          <a:prstGeom prst="rect">
            <a:avLst/>
          </a:prstGeom>
          <a:scene3d>
            <a:camera prst="perspectiveRelaxedModerately"/>
            <a:lightRig rig="threePt" dir="t"/>
          </a:scene3d>
        </p:spPr>
        <p:txBody>
          <a:bodyPr wrap="square">
            <a:spAutoFit/>
          </a:bodyPr>
          <a:lstStyle/>
          <a:p>
            <a:pPr marL="457200" marR="0" algn="just">
              <a:lnSpc>
                <a:spcPct val="107000"/>
              </a:lnSpc>
              <a:spcBef>
                <a:spcPts val="0"/>
              </a:spcBef>
              <a:spcAft>
                <a:spcPts val="800"/>
              </a:spcAft>
            </a:pPr>
            <a:r>
              <a:rPr lang="en-US" sz="3200" b="1" dirty="0">
                <a:latin typeface="Centaur" panose="02030504050205020304" pitchFamily="18" charset="0"/>
              </a:rPr>
              <a:t>I Thessalonians </a:t>
            </a:r>
            <a:r>
              <a:rPr lang="en-US" sz="3200" b="1" dirty="0" smtClean="0">
                <a:latin typeface="Centaur" panose="02030504050205020304" pitchFamily="18" charset="0"/>
              </a:rPr>
              <a:t>5:9-11 </a:t>
            </a:r>
            <a:r>
              <a:rPr lang="en-US" sz="3200" dirty="0" smtClean="0">
                <a:latin typeface="Centaur" panose="02030504050205020304" pitchFamily="18" charset="0"/>
              </a:rPr>
              <a:t>“For </a:t>
            </a:r>
            <a:r>
              <a:rPr lang="en-US" sz="3200" dirty="0">
                <a:latin typeface="Centaur" panose="02030504050205020304" pitchFamily="18" charset="0"/>
              </a:rPr>
              <a:t>God has not destined us for wrath, but to obtain salvation through our Lord Jesus Christ, who died for us so that whether we are awake or asleep we might live with him. Therefore encourage one another and build one another up, just as you are doing</a:t>
            </a:r>
            <a:r>
              <a:rPr lang="en-US" sz="3200" dirty="0" smtClean="0">
                <a:latin typeface="Centaur" panose="02030504050205020304" pitchFamily="18" charset="0"/>
              </a:rPr>
              <a:t>.”</a:t>
            </a:r>
            <a:endParaRPr lang="en-US" sz="3200" dirty="0">
              <a:latin typeface="Centaur" panose="02030504050205020304" pitchFamily="18" charset="0"/>
            </a:endParaRPr>
          </a:p>
        </p:txBody>
      </p:sp>
    </p:spTree>
    <p:extLst>
      <p:ext uri="{BB962C8B-B14F-4D97-AF65-F5344CB8AC3E}">
        <p14:creationId xmlns:p14="http://schemas.microsoft.com/office/powerpoint/2010/main" val="160216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3"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endParaRPr>
          </a:p>
        </p:txBody>
      </p:sp>
    </p:spTree>
    <p:extLst>
      <p:ext uri="{BB962C8B-B14F-4D97-AF65-F5344CB8AC3E}">
        <p14:creationId xmlns:p14="http://schemas.microsoft.com/office/powerpoint/2010/main" val="297543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1.11111E-6 L 0.00247 0.31227 " pathEditMode="relative" rAng="0" ptsTypes="AA">
                                      <p:cBhvr>
                                        <p:cTn id="6" dur="2000" fill="hold"/>
                                        <p:tgtEl>
                                          <p:spTgt spid="9"/>
                                        </p:tgtEl>
                                        <p:attrNameLst>
                                          <p:attrName>ppt_x</p:attrName>
                                          <p:attrName>ppt_y</p:attrName>
                                        </p:attrNameLst>
                                      </p:cBhvr>
                                      <p:rCtr x="117" y="15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2413685"/>
            <a:ext cx="12242084"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latin typeface="Baskerville Old Face" panose="02020602080505020303" pitchFamily="18" charset="0"/>
            </a:endParaRPr>
          </a:p>
        </p:txBody>
      </p:sp>
      <p:sp>
        <p:nvSpPr>
          <p:cNvPr id="4" name="Title 1"/>
          <p:cNvSpPr txBox="1">
            <a:spLocks/>
          </p:cNvSpPr>
          <p:nvPr/>
        </p:nvSpPr>
        <p:spPr>
          <a:xfrm>
            <a:off x="-1" y="2413685"/>
            <a:ext cx="12242085" cy="1096277"/>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Why is Christ Coming Again?</a:t>
            </a:r>
            <a:endParaRPr lang="en-US" b="1" u="sng" dirty="0">
              <a:latin typeface="Centaur" panose="02030504050205020304" pitchFamily="18" charset="0"/>
            </a:endParaRPr>
          </a:p>
        </p:txBody>
      </p:sp>
    </p:spTree>
    <p:extLst>
      <p:ext uri="{BB962C8B-B14F-4D97-AF65-F5344CB8AC3E}">
        <p14:creationId xmlns:p14="http://schemas.microsoft.com/office/powerpoint/2010/main" val="6487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33333E-6 -2.96296E-6 L -0.00182 -0.35139 " pathEditMode="relative" rAng="0" ptsTypes="AA">
                                      <p:cBhvr>
                                        <p:cTn id="6" dur="2000" fill="hold"/>
                                        <p:tgtEl>
                                          <p:spTgt spid="2"/>
                                        </p:tgtEl>
                                        <p:attrNameLst>
                                          <p:attrName>ppt_x</p:attrName>
                                          <p:attrName>ppt_y</p:attrName>
                                        </p:attrNameLst>
                                      </p:cBhvr>
                                      <p:rCtr x="-91" y="-17569"/>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latin typeface="Baskerville Old Face" panose="02020602080505020303" pitchFamily="18" charset="0"/>
            </a:endParaRPr>
          </a:p>
        </p:txBody>
      </p:sp>
      <p:sp>
        <p:nvSpPr>
          <p:cNvPr id="6" name="Title 1"/>
          <p:cNvSpPr txBox="1">
            <a:spLocks/>
          </p:cNvSpPr>
          <p:nvPr/>
        </p:nvSpPr>
        <p:spPr>
          <a:xfrm>
            <a:off x="-1" y="2413685"/>
            <a:ext cx="12242085" cy="1096277"/>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Why is Christ Coming Again?</a:t>
            </a:r>
            <a:endParaRPr lang="en-US" b="1" u="sng" dirty="0">
              <a:latin typeface="Centaur" panose="02030504050205020304" pitchFamily="18" charset="0"/>
            </a:endParaRPr>
          </a:p>
        </p:txBody>
      </p:sp>
      <p:sp>
        <p:nvSpPr>
          <p:cNvPr id="8" name="Rectangle 7"/>
          <p:cNvSpPr/>
          <p:nvPr/>
        </p:nvSpPr>
        <p:spPr>
          <a:xfrm>
            <a:off x="319596" y="2026156"/>
            <a:ext cx="11736280" cy="2246769"/>
          </a:xfrm>
          <a:prstGeom prst="rect">
            <a:avLst/>
          </a:prstGeom>
          <a:scene3d>
            <a:camera prst="perspectiveRelaxedModerately"/>
            <a:lightRig rig="threePt" dir="t"/>
          </a:scene3d>
        </p:spPr>
        <p:txBody>
          <a:bodyPr wrap="square">
            <a:spAutoFit/>
          </a:bodyPr>
          <a:lstStyle/>
          <a:p>
            <a:pPr lvl="0" algn="ctr"/>
            <a:r>
              <a:rPr lang="en-US" sz="4400" b="1" dirty="0" smtClean="0">
                <a:solidFill>
                  <a:schemeClr val="accent2">
                    <a:lumMod val="50000"/>
                  </a:schemeClr>
                </a:solidFill>
                <a:latin typeface="Centaur" panose="02030504050205020304" pitchFamily="18" charset="0"/>
              </a:rPr>
              <a:t>* He </a:t>
            </a:r>
            <a:r>
              <a:rPr lang="en-US" sz="4400" b="1" dirty="0">
                <a:solidFill>
                  <a:schemeClr val="accent2">
                    <a:lumMod val="50000"/>
                  </a:schemeClr>
                </a:solidFill>
                <a:latin typeface="Centaur" panose="02030504050205020304" pitchFamily="18" charset="0"/>
              </a:rPr>
              <a:t>is Coming To Raise the Dead </a:t>
            </a:r>
            <a:endParaRPr lang="en-US" sz="4400" b="1" dirty="0" smtClean="0">
              <a:solidFill>
                <a:schemeClr val="accent2">
                  <a:lumMod val="50000"/>
                </a:schemeClr>
              </a:solidFill>
              <a:latin typeface="Centaur" panose="02030504050205020304" pitchFamily="18" charset="0"/>
            </a:endParaRPr>
          </a:p>
          <a:p>
            <a:pPr algn="just"/>
            <a:r>
              <a:rPr lang="en-US" sz="3200" b="1" dirty="0">
                <a:latin typeface="Centaur" panose="02030504050205020304" pitchFamily="18" charset="0"/>
              </a:rPr>
              <a:t>John 5:28-29 </a:t>
            </a:r>
            <a:r>
              <a:rPr lang="en-US" sz="3200" dirty="0">
                <a:latin typeface="Centaur" panose="02030504050205020304" pitchFamily="18" charset="0"/>
              </a:rPr>
              <a:t>“</a:t>
            </a:r>
            <a:r>
              <a:rPr lang="en-US" sz="3200" b="1" dirty="0">
                <a:latin typeface="Centaur" panose="02030504050205020304" pitchFamily="18" charset="0"/>
              </a:rPr>
              <a:t>…</a:t>
            </a:r>
            <a:r>
              <a:rPr lang="en-US" sz="3200" dirty="0">
                <a:latin typeface="Centaur" panose="02030504050205020304" pitchFamily="18" charset="0"/>
              </a:rPr>
              <a:t>an hour is coming when all who are in the tombs will hear his voice and come out, those who have done good to the resurrection of life, and those who have done evil to the resurrection of judgment.”</a:t>
            </a:r>
          </a:p>
        </p:txBody>
      </p:sp>
    </p:spTree>
    <p:extLst>
      <p:ext uri="{BB962C8B-B14F-4D97-AF65-F5344CB8AC3E}">
        <p14:creationId xmlns:p14="http://schemas.microsoft.com/office/powerpoint/2010/main" val="226990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1" nodeType="withEffect">
                                  <p:stCondLst>
                                    <p:cond delay="0"/>
                                  </p:stCondLst>
                                  <p:childTnLst>
                                    <p:animMotion origin="layout" path="M -3.33333E-6 -2.96296E-6 L -0.00039 -0.22708 " pathEditMode="relative" rAng="0" ptsTypes="AA">
                                      <p:cBhvr>
                                        <p:cTn id="6" dur="2000" fill="hold"/>
                                        <p:tgtEl>
                                          <p:spTgt spid="6"/>
                                        </p:tgtEl>
                                        <p:attrNameLst>
                                          <p:attrName>ppt_x</p:attrName>
                                          <p:attrName>ppt_y</p:attrName>
                                        </p:attrNameLst>
                                      </p:cBhvr>
                                      <p:rCtr x="-26" y="-11366"/>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latin typeface="Baskerville Old Face" panose="02020602080505020303" pitchFamily="18" charset="0"/>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Why is Christ Coming Again?</a:t>
            </a:r>
            <a:endParaRPr lang="en-US" b="1" u="sng" dirty="0">
              <a:latin typeface="Centaur" panose="02030504050205020304" pitchFamily="18" charset="0"/>
            </a:endParaRPr>
          </a:p>
        </p:txBody>
      </p:sp>
      <p:sp>
        <p:nvSpPr>
          <p:cNvPr id="2" name="Rectangle 1"/>
          <p:cNvSpPr/>
          <p:nvPr/>
        </p:nvSpPr>
        <p:spPr>
          <a:xfrm>
            <a:off x="319596" y="2026156"/>
            <a:ext cx="11736280" cy="2246769"/>
          </a:xfrm>
          <a:prstGeom prst="rect">
            <a:avLst/>
          </a:prstGeom>
          <a:scene3d>
            <a:camera prst="perspectiveRelaxedModerately"/>
            <a:lightRig rig="threePt" dir="t"/>
          </a:scene3d>
        </p:spPr>
        <p:txBody>
          <a:bodyPr wrap="square">
            <a:spAutoFit/>
          </a:bodyPr>
          <a:lstStyle/>
          <a:p>
            <a:pPr lvl="0" algn="ctr"/>
            <a:r>
              <a:rPr lang="en-US" sz="4400" b="1" dirty="0" smtClean="0">
                <a:solidFill>
                  <a:schemeClr val="accent2">
                    <a:lumMod val="50000"/>
                  </a:schemeClr>
                </a:solidFill>
                <a:latin typeface="Centaur" panose="02030504050205020304" pitchFamily="18" charset="0"/>
              </a:rPr>
              <a:t>* To </a:t>
            </a:r>
            <a:r>
              <a:rPr lang="en-US" sz="4400" b="1" dirty="0">
                <a:solidFill>
                  <a:schemeClr val="accent2">
                    <a:lumMod val="50000"/>
                  </a:schemeClr>
                </a:solidFill>
                <a:latin typeface="Centaur" panose="02030504050205020304" pitchFamily="18" charset="0"/>
              </a:rPr>
              <a:t>Call the Righteous to Himself</a:t>
            </a:r>
            <a:endParaRPr lang="en-US" sz="4400" dirty="0">
              <a:solidFill>
                <a:schemeClr val="accent2">
                  <a:lumMod val="50000"/>
                </a:schemeClr>
              </a:solidFill>
              <a:latin typeface="Centaur" panose="02030504050205020304" pitchFamily="18" charset="0"/>
            </a:endParaRPr>
          </a:p>
          <a:p>
            <a:pPr algn="just"/>
            <a:r>
              <a:rPr lang="en-US" sz="3200" b="1" dirty="0">
                <a:latin typeface="Centaur" panose="02030504050205020304" pitchFamily="18" charset="0"/>
              </a:rPr>
              <a:t>I Thessalonians 4:16-17 </a:t>
            </a:r>
            <a:r>
              <a:rPr lang="en-US" sz="3200" dirty="0">
                <a:latin typeface="Centaur" panose="02030504050205020304" pitchFamily="18" charset="0"/>
              </a:rPr>
              <a:t>“…the dead in Christ will rise first. Then we who are alive, who are left, will be caught up together with them in the clouds to meet the Lord in the air, and so we will always be with the Lord.”</a:t>
            </a:r>
          </a:p>
        </p:txBody>
      </p:sp>
    </p:spTree>
    <p:extLst>
      <p:ext uri="{BB962C8B-B14F-4D97-AF65-F5344CB8AC3E}">
        <p14:creationId xmlns:p14="http://schemas.microsoft.com/office/powerpoint/2010/main" val="307591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latin typeface="Baskerville Old Face" panose="02020602080505020303" pitchFamily="18" charset="0"/>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Why is Christ Coming Again?</a:t>
            </a:r>
            <a:endParaRPr lang="en-US" b="1" u="sng" dirty="0">
              <a:latin typeface="Centaur" panose="02030504050205020304" pitchFamily="18" charset="0"/>
            </a:endParaRPr>
          </a:p>
        </p:txBody>
      </p:sp>
      <p:sp>
        <p:nvSpPr>
          <p:cNvPr id="2" name="Rectangle 1"/>
          <p:cNvSpPr/>
          <p:nvPr/>
        </p:nvSpPr>
        <p:spPr>
          <a:xfrm>
            <a:off x="319596" y="2026156"/>
            <a:ext cx="11736280" cy="1754326"/>
          </a:xfrm>
          <a:prstGeom prst="rect">
            <a:avLst/>
          </a:prstGeom>
          <a:scene3d>
            <a:camera prst="perspectiveRelaxedModerately"/>
            <a:lightRig rig="threePt" dir="t"/>
          </a:scene3d>
        </p:spPr>
        <p:txBody>
          <a:bodyPr wrap="square">
            <a:spAutoFit/>
          </a:bodyPr>
          <a:lstStyle/>
          <a:p>
            <a:pPr lvl="0" algn="ctr"/>
            <a:r>
              <a:rPr lang="en-US" sz="4400" b="1" dirty="0" smtClean="0">
                <a:solidFill>
                  <a:schemeClr val="accent2">
                    <a:lumMod val="50000"/>
                  </a:schemeClr>
                </a:solidFill>
                <a:latin typeface="Centaur" panose="02030504050205020304" pitchFamily="18" charset="0"/>
              </a:rPr>
              <a:t>* </a:t>
            </a:r>
            <a:r>
              <a:rPr lang="en-US" sz="4400" b="1" dirty="0">
                <a:solidFill>
                  <a:schemeClr val="accent2">
                    <a:lumMod val="50000"/>
                  </a:schemeClr>
                </a:solidFill>
                <a:latin typeface="Centaur" panose="02030504050205020304" pitchFamily="18" charset="0"/>
              </a:rPr>
              <a:t>To Conquer Death</a:t>
            </a:r>
            <a:endParaRPr lang="en-US" sz="4400" dirty="0">
              <a:solidFill>
                <a:schemeClr val="accent2">
                  <a:lumMod val="50000"/>
                </a:schemeClr>
              </a:solidFill>
              <a:latin typeface="Centaur" panose="02030504050205020304" pitchFamily="18" charset="0"/>
            </a:endParaRPr>
          </a:p>
          <a:p>
            <a:pPr algn="just"/>
            <a:r>
              <a:rPr lang="en-US" sz="3200" b="1" dirty="0">
                <a:latin typeface="Centaur" panose="02030504050205020304" pitchFamily="18" charset="0"/>
              </a:rPr>
              <a:t>I Corinthians 15:25-26</a:t>
            </a:r>
            <a:r>
              <a:rPr lang="en-US" sz="3200" dirty="0">
                <a:latin typeface="Centaur" panose="02030504050205020304" pitchFamily="18" charset="0"/>
              </a:rPr>
              <a:t> “For he must reign until he has put all his enemies under his feet. The last enemy to be destroyed is death.”</a:t>
            </a:r>
          </a:p>
        </p:txBody>
      </p:sp>
    </p:spTree>
    <p:extLst>
      <p:ext uri="{BB962C8B-B14F-4D97-AF65-F5344CB8AC3E}">
        <p14:creationId xmlns:p14="http://schemas.microsoft.com/office/powerpoint/2010/main" val="55957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prucecreekchurch.org/wp-content/uploads/2014/03/Second-Coming-of-Christ-96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4208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0"/>
            <a:ext cx="12192000" cy="1096277"/>
          </a:xfrm>
          <a:scene3d>
            <a:camera prst="perspectiveRelaxedModerately"/>
            <a:lightRig rig="threePt" dir="t"/>
          </a:scene3d>
        </p:spPr>
        <p:txBody>
          <a:bodyPr>
            <a:noAutofit/>
          </a:bodyPr>
          <a:lstStyle/>
          <a:p>
            <a:r>
              <a:rPr lang="en-US" sz="7700" b="1" dirty="0" smtClean="0">
                <a:solidFill>
                  <a:schemeClr val="accent2">
                    <a:lumMod val="50000"/>
                  </a:schemeClr>
                </a:solidFill>
                <a:latin typeface="Baskerville Old Face" panose="02020602080505020303" pitchFamily="18" charset="0"/>
              </a:rPr>
              <a:t>The Second Coming of Christ</a:t>
            </a:r>
            <a:endParaRPr lang="en-US" sz="7700" b="1" dirty="0">
              <a:solidFill>
                <a:schemeClr val="accent2">
                  <a:lumMod val="50000"/>
                </a:schemeClr>
              </a:solidFill>
              <a:latin typeface="Baskerville Old Face" panose="02020602080505020303" pitchFamily="18" charset="0"/>
            </a:endParaRPr>
          </a:p>
        </p:txBody>
      </p:sp>
      <p:sp>
        <p:nvSpPr>
          <p:cNvPr id="8" name="Title 1"/>
          <p:cNvSpPr txBox="1">
            <a:spLocks/>
          </p:cNvSpPr>
          <p:nvPr/>
        </p:nvSpPr>
        <p:spPr>
          <a:xfrm>
            <a:off x="-25043" y="929879"/>
            <a:ext cx="12267127" cy="1025695"/>
          </a:xfrm>
          <a:prstGeom prst="rect">
            <a:avLst/>
          </a:prstGeom>
          <a:scene3d>
            <a:camera prst="perspectiveRelaxedModerately"/>
            <a:lightRig rig="threePt" dir="t"/>
          </a:scene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u="sng" dirty="0" smtClean="0">
                <a:latin typeface="Centaur" panose="02030504050205020304" pitchFamily="18" charset="0"/>
              </a:rPr>
              <a:t>Why is Christ Coming Again?</a:t>
            </a:r>
            <a:endParaRPr lang="en-US" b="1" u="sng" dirty="0">
              <a:latin typeface="Centaur" panose="02030504050205020304" pitchFamily="18" charset="0"/>
            </a:endParaRPr>
          </a:p>
        </p:txBody>
      </p:sp>
      <p:sp>
        <p:nvSpPr>
          <p:cNvPr id="2" name="Rectangle 1"/>
          <p:cNvSpPr/>
          <p:nvPr/>
        </p:nvSpPr>
        <p:spPr>
          <a:xfrm>
            <a:off x="319596" y="2026156"/>
            <a:ext cx="11736280" cy="2739211"/>
          </a:xfrm>
          <a:prstGeom prst="rect">
            <a:avLst/>
          </a:prstGeom>
          <a:scene3d>
            <a:camera prst="perspectiveRelaxedModerately"/>
            <a:lightRig rig="threePt" dir="t"/>
          </a:scene3d>
        </p:spPr>
        <p:txBody>
          <a:bodyPr wrap="square">
            <a:spAutoFit/>
          </a:bodyPr>
          <a:lstStyle/>
          <a:p>
            <a:pPr lvl="0" algn="ctr"/>
            <a:r>
              <a:rPr lang="en-US" sz="4400" b="1" dirty="0" smtClean="0">
                <a:solidFill>
                  <a:schemeClr val="accent2">
                    <a:lumMod val="50000"/>
                  </a:schemeClr>
                </a:solidFill>
                <a:latin typeface="Centaur" panose="02030504050205020304" pitchFamily="18" charset="0"/>
              </a:rPr>
              <a:t>* To </a:t>
            </a:r>
            <a:r>
              <a:rPr lang="en-US" sz="4400" b="1" dirty="0">
                <a:solidFill>
                  <a:schemeClr val="accent2">
                    <a:lumMod val="50000"/>
                  </a:schemeClr>
                </a:solidFill>
                <a:latin typeface="Centaur" panose="02030504050205020304" pitchFamily="18" charset="0"/>
              </a:rPr>
              <a:t>Bring an End to the Earthly Realm</a:t>
            </a:r>
            <a:endParaRPr lang="en-US" sz="4400" dirty="0">
              <a:solidFill>
                <a:schemeClr val="accent2">
                  <a:lumMod val="50000"/>
                </a:schemeClr>
              </a:solidFill>
              <a:latin typeface="Centaur" panose="02030504050205020304" pitchFamily="18" charset="0"/>
            </a:endParaRPr>
          </a:p>
          <a:p>
            <a:pPr algn="just"/>
            <a:r>
              <a:rPr lang="en-US" sz="3200" b="1" dirty="0">
                <a:latin typeface="+mj-lt"/>
              </a:rPr>
              <a:t>II Peter 3:10 </a:t>
            </a:r>
            <a:r>
              <a:rPr lang="en-US" sz="3200" dirty="0">
                <a:latin typeface="+mj-lt"/>
              </a:rPr>
              <a:t>“But the day of the Lord will come like a thief, and then the heavens will pass away with a roar, and the heavenly bodies will be burned up and dissolved, and the earth and the works that are done on it will be exposed.”</a:t>
            </a:r>
          </a:p>
        </p:txBody>
      </p:sp>
    </p:spTree>
    <p:extLst>
      <p:ext uri="{BB962C8B-B14F-4D97-AF65-F5344CB8AC3E}">
        <p14:creationId xmlns:p14="http://schemas.microsoft.com/office/powerpoint/2010/main" val="27628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1045</Words>
  <Application>Microsoft Office PowerPoint</Application>
  <PresentationFormat>Widescreen</PresentationFormat>
  <Paragraphs>151</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Baskerville Old Face</vt:lpstr>
      <vt:lpstr>Calibri</vt:lpstr>
      <vt:lpstr>Calibri Light</vt:lpstr>
      <vt:lpstr>Centaur</vt:lpstr>
      <vt:lpstr>Times New Roman</vt:lpstr>
      <vt:lpstr>Traditional Arabic</vt:lpstr>
      <vt:lpstr>Office Theme</vt:lpstr>
      <vt:lpstr>PowerPoint Presentation</vt:lpstr>
      <vt:lpstr>PowerPoint Presentation</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lpstr>The Second Coming of Christ</vt:lpstr>
    </vt:vector>
  </TitlesOfParts>
  <Company>OSUIT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Second Coming of Christ</dc:title>
  <dc:creator>Path, Bill</dc:creator>
  <cp:lastModifiedBy>Path, Bill</cp:lastModifiedBy>
  <cp:revision>116</cp:revision>
  <dcterms:created xsi:type="dcterms:W3CDTF">2017-06-22T14:45:00Z</dcterms:created>
  <dcterms:modified xsi:type="dcterms:W3CDTF">2017-07-07T20:08:35Z</dcterms:modified>
</cp:coreProperties>
</file>