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4" r:id="rId2"/>
    <p:sldId id="256" r:id="rId3"/>
    <p:sldId id="257" r:id="rId4"/>
    <p:sldId id="258" r:id="rId5"/>
    <p:sldId id="259" r:id="rId6"/>
    <p:sldId id="265" r:id="rId7"/>
    <p:sldId id="260" r:id="rId8"/>
    <p:sldId id="261" r:id="rId9"/>
    <p:sldId id="262" r:id="rId10"/>
    <p:sldId id="263"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istral" panose="03090702030407020403" pitchFamily="66" charset="0"/>
      <p:regular r:id="rId16"/>
    </p:embeddedFont>
    <p:embeddedFont>
      <p:font typeface="Adobe Gothic Std B" panose="020B0800000000000000" pitchFamily="34" charset="-128"/>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44495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5314" y="4449536"/>
            <a:ext cx="12257314" cy="2408464"/>
          </a:xfrm>
          <a:prstGeom prst="rect">
            <a:avLst/>
          </a:prstGeom>
          <a:solidFill>
            <a:srgbClr val="1B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72" y="-473528"/>
            <a:ext cx="9775372" cy="7405956"/>
          </a:xfrm>
          <a:prstGeom prst="rect">
            <a:avLst/>
          </a:prstGeom>
        </p:spPr>
      </p:pic>
      <p:sp>
        <p:nvSpPr>
          <p:cNvPr id="2" name="Title 1"/>
          <p:cNvSpPr>
            <a:spLocks noGrp="1"/>
          </p:cNvSpPr>
          <p:nvPr>
            <p:ph type="ctrTitle"/>
          </p:nvPr>
        </p:nvSpPr>
        <p:spPr>
          <a:xfrm>
            <a:off x="5667152" y="1122363"/>
            <a:ext cx="6145619"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5667152" y="3621654"/>
            <a:ext cx="614562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7C5BBE3-33DD-4981-A6B3-89FF49D90420}"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C557-3272-4E2C-9DC7-E553CD98C40A}" type="slidenum">
              <a:rPr lang="en-US" smtClean="0"/>
              <a:t>‹#›</a:t>
            </a:fld>
            <a:endParaRPr lang="en-US"/>
          </a:p>
        </p:txBody>
      </p:sp>
      <p:sp>
        <p:nvSpPr>
          <p:cNvPr id="10" name="Title 1"/>
          <p:cNvSpPr txBox="1">
            <a:spLocks/>
          </p:cNvSpPr>
          <p:nvPr userDrawn="1"/>
        </p:nvSpPr>
        <p:spPr>
          <a:xfrm>
            <a:off x="4724400" y="701749"/>
            <a:ext cx="3577856" cy="10914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accent4">
                    <a:lumMod val="20000"/>
                    <a:lumOff val="80000"/>
                  </a:schemeClr>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mj-cs"/>
              </a:defRPr>
            </a:lvl1pPr>
          </a:lstStyle>
          <a:p>
            <a:r>
              <a:rPr lang="en-US" sz="6000" b="0" dirty="0" smtClean="0">
                <a:solidFill>
                  <a:schemeClr val="accent4">
                    <a:lumMod val="20000"/>
                    <a:lumOff val="80000"/>
                  </a:schemeClr>
                </a:solidFill>
                <a:latin typeface="Mistral" panose="03090702030407020403" pitchFamily="66" charset="0"/>
              </a:rPr>
              <a:t>True &amp; Better</a:t>
            </a:r>
            <a:endParaRPr lang="en-US" sz="6000" b="0" dirty="0">
              <a:solidFill>
                <a:schemeClr val="accent4">
                  <a:lumMod val="20000"/>
                  <a:lumOff val="80000"/>
                </a:schemeClr>
              </a:solidFill>
              <a:latin typeface="Mistral" panose="03090702030407020403" pitchFamily="66" charset="0"/>
            </a:endParaRPr>
          </a:p>
        </p:txBody>
      </p:sp>
    </p:spTree>
    <p:extLst>
      <p:ext uri="{BB962C8B-B14F-4D97-AF65-F5344CB8AC3E}">
        <p14:creationId xmlns:p14="http://schemas.microsoft.com/office/powerpoint/2010/main" val="257038712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5BBE3-33DD-4981-A6B3-89FF49D90420}"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209182979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5BBE3-33DD-4981-A6B3-89FF49D90420}"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169555807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1817121"/>
            <a:ext cx="12192000" cy="50408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257314" cy="1825625"/>
          </a:xfrm>
          <a:prstGeom prst="rect">
            <a:avLst/>
          </a:prstGeom>
          <a:solidFill>
            <a:srgbClr val="1B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5181"/>
            <a:ext cx="10515600" cy="157044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1400" y="1952058"/>
            <a:ext cx="7931888"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5BBE3-33DD-4981-A6B3-89FF49D90420}"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C557-3272-4E2C-9DC7-E553CD98C40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72" y="3466214"/>
            <a:ext cx="4522383" cy="3436446"/>
          </a:xfrm>
          <a:prstGeom prst="rect">
            <a:avLst/>
          </a:prstGeom>
        </p:spPr>
      </p:pic>
      <p:sp>
        <p:nvSpPr>
          <p:cNvPr id="10" name="Title 1"/>
          <p:cNvSpPr txBox="1">
            <a:spLocks/>
          </p:cNvSpPr>
          <p:nvPr userDrawn="1"/>
        </p:nvSpPr>
        <p:spPr>
          <a:xfrm>
            <a:off x="109869" y="2551322"/>
            <a:ext cx="2865727" cy="10914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accent4">
                    <a:lumMod val="20000"/>
                    <a:lumOff val="80000"/>
                  </a:schemeClr>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mj-cs"/>
              </a:defRPr>
            </a:lvl1pPr>
          </a:lstStyle>
          <a:p>
            <a:r>
              <a:rPr lang="en-US" sz="4800" b="0" dirty="0" smtClean="0">
                <a:solidFill>
                  <a:schemeClr val="accent4">
                    <a:lumMod val="20000"/>
                    <a:lumOff val="80000"/>
                  </a:schemeClr>
                </a:solidFill>
                <a:latin typeface="Mistral" panose="03090702030407020403" pitchFamily="66" charset="0"/>
              </a:rPr>
              <a:t>True &amp; Better</a:t>
            </a:r>
            <a:endParaRPr lang="en-US" sz="4800" b="0" dirty="0">
              <a:solidFill>
                <a:schemeClr val="accent4">
                  <a:lumMod val="20000"/>
                  <a:lumOff val="80000"/>
                </a:schemeClr>
              </a:solidFill>
              <a:latin typeface="Mistral" panose="03090702030407020403" pitchFamily="66" charset="0"/>
            </a:endParaRPr>
          </a:p>
        </p:txBody>
      </p:sp>
    </p:spTree>
    <p:extLst>
      <p:ext uri="{BB962C8B-B14F-4D97-AF65-F5344CB8AC3E}">
        <p14:creationId xmlns:p14="http://schemas.microsoft.com/office/powerpoint/2010/main" val="1450804246"/>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5BBE3-33DD-4981-A6B3-89FF49D90420}"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258684036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5BBE3-33DD-4981-A6B3-89FF49D90420}"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39660314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5BBE3-33DD-4981-A6B3-89FF49D90420}"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29757797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5BBE3-33DD-4981-A6B3-89FF49D90420}"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4476007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5BBE3-33DD-4981-A6B3-89FF49D90420}"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2C557-3272-4E2C-9DC7-E553CD98C40A}" type="slidenum">
              <a:rPr lang="en-US" smtClean="0"/>
              <a:t>‹#›</a:t>
            </a:fld>
            <a:endParaRPr lang="en-US"/>
          </a:p>
        </p:txBody>
      </p:sp>
      <p:sp>
        <p:nvSpPr>
          <p:cNvPr id="5" name="Rectangle 4"/>
          <p:cNvSpPr/>
          <p:nvPr userDrawn="1"/>
        </p:nvSpPr>
        <p:spPr>
          <a:xfrm>
            <a:off x="0" y="0"/>
            <a:ext cx="12192000" cy="44495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5314" y="4449536"/>
            <a:ext cx="12257314" cy="2408464"/>
          </a:xfrm>
          <a:prstGeom prst="rect">
            <a:avLst/>
          </a:prstGeom>
          <a:solidFill>
            <a:srgbClr val="1B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72" y="-473528"/>
            <a:ext cx="9775372" cy="7405956"/>
          </a:xfrm>
          <a:prstGeom prst="rect">
            <a:avLst/>
          </a:prstGeom>
        </p:spPr>
      </p:pic>
      <p:sp>
        <p:nvSpPr>
          <p:cNvPr id="8" name="Title 1"/>
          <p:cNvSpPr txBox="1">
            <a:spLocks/>
          </p:cNvSpPr>
          <p:nvPr userDrawn="1"/>
        </p:nvSpPr>
        <p:spPr>
          <a:xfrm>
            <a:off x="4724400" y="701749"/>
            <a:ext cx="6357582" cy="22188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accent4">
                    <a:lumMod val="20000"/>
                    <a:lumOff val="80000"/>
                  </a:schemeClr>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mj-cs"/>
              </a:defRPr>
            </a:lvl1pPr>
          </a:lstStyle>
          <a:p>
            <a:r>
              <a:rPr lang="en-US" sz="11500" b="0" dirty="0" smtClean="0">
                <a:solidFill>
                  <a:schemeClr val="accent4">
                    <a:lumMod val="20000"/>
                    <a:lumOff val="80000"/>
                  </a:schemeClr>
                </a:solidFill>
                <a:latin typeface="Mistral" panose="03090702030407020403" pitchFamily="66" charset="0"/>
              </a:rPr>
              <a:t>True &amp; Better</a:t>
            </a:r>
            <a:endParaRPr lang="en-US" sz="11500" b="0" dirty="0">
              <a:solidFill>
                <a:schemeClr val="accent4">
                  <a:lumMod val="20000"/>
                  <a:lumOff val="80000"/>
                </a:schemeClr>
              </a:solidFill>
              <a:latin typeface="Mistral" panose="03090702030407020403" pitchFamily="66" charset="0"/>
            </a:endParaRPr>
          </a:p>
        </p:txBody>
      </p:sp>
      <p:sp>
        <p:nvSpPr>
          <p:cNvPr id="10" name="Title 1"/>
          <p:cNvSpPr txBox="1">
            <a:spLocks/>
          </p:cNvSpPr>
          <p:nvPr userDrawn="1"/>
        </p:nvSpPr>
        <p:spPr>
          <a:xfrm>
            <a:off x="5279409" y="1811185"/>
            <a:ext cx="6357582" cy="18111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accent4">
                    <a:lumMod val="20000"/>
                    <a:lumOff val="80000"/>
                  </a:schemeClr>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mj-cs"/>
              </a:defRPr>
            </a:lvl1pPr>
          </a:lstStyle>
          <a:p>
            <a:r>
              <a:rPr lang="en-US" sz="6000" b="0" dirty="0" smtClean="0">
                <a:solidFill>
                  <a:schemeClr val="accent4">
                    <a:lumMod val="20000"/>
                    <a:lumOff val="80000"/>
                  </a:schemeClr>
                </a:solidFill>
                <a:latin typeface="Adobe Gothic Std B" panose="020B0800000000000000" pitchFamily="34" charset="-128"/>
                <a:ea typeface="Adobe Gothic Std B" panose="020B0800000000000000" pitchFamily="34" charset="-128"/>
              </a:rPr>
              <a:t>Christ in Hebrews</a:t>
            </a:r>
            <a:endParaRPr lang="en-US" sz="6000" b="0" dirty="0">
              <a:solidFill>
                <a:schemeClr val="accent4">
                  <a:lumMod val="20000"/>
                  <a:lumOff val="80000"/>
                </a:schemeClr>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51721411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5BBE3-33DD-4981-A6B3-89FF49D90420}"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396679527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5BBE3-33DD-4981-A6B3-89FF49D90420}"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2C557-3272-4E2C-9DC7-E553CD98C40A}" type="slidenum">
              <a:rPr lang="en-US" smtClean="0"/>
              <a:t>‹#›</a:t>
            </a:fld>
            <a:endParaRPr lang="en-US"/>
          </a:p>
        </p:txBody>
      </p:sp>
    </p:spTree>
    <p:extLst>
      <p:ext uri="{BB962C8B-B14F-4D97-AF65-F5344CB8AC3E}">
        <p14:creationId xmlns:p14="http://schemas.microsoft.com/office/powerpoint/2010/main" val="41876799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5BBE3-33DD-4981-A6B3-89FF49D90420}" type="datetimeFigureOut">
              <a:rPr lang="en-US" smtClean="0"/>
              <a:t>10/1/2015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2C557-3272-4E2C-9DC7-E553CD98C40A}" type="slidenum">
              <a:rPr lang="en-US" smtClean="0"/>
              <a:t>‹#›</a:t>
            </a:fld>
            <a:endParaRPr lang="en-US"/>
          </a:p>
        </p:txBody>
      </p:sp>
    </p:spTree>
    <p:extLst>
      <p:ext uri="{BB962C8B-B14F-4D97-AF65-F5344CB8AC3E}">
        <p14:creationId xmlns:p14="http://schemas.microsoft.com/office/powerpoint/2010/main" val="395569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5400" kern="1200">
          <a:solidFill>
            <a:schemeClr val="accent4">
              <a:lumMod val="20000"/>
              <a:lumOff val="80000"/>
            </a:schemeClr>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85636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Attention</a:t>
            </a:r>
            <a:endParaRPr lang="en-US" dirty="0"/>
          </a:p>
        </p:txBody>
      </p:sp>
      <p:sp>
        <p:nvSpPr>
          <p:cNvPr id="3" name="Content Placeholder 2"/>
          <p:cNvSpPr>
            <a:spLocks noGrp="1"/>
          </p:cNvSpPr>
          <p:nvPr>
            <p:ph idx="1"/>
          </p:nvPr>
        </p:nvSpPr>
        <p:spPr>
          <a:xfrm>
            <a:off x="3581399" y="1952057"/>
            <a:ext cx="8358963" cy="4703923"/>
          </a:xfrm>
        </p:spPr>
        <p:txBody>
          <a:bodyPr>
            <a:normAutofit fontScale="92500"/>
          </a:bodyPr>
          <a:lstStyle/>
          <a:p>
            <a:pPr marL="0" indent="0">
              <a:buNone/>
            </a:pPr>
            <a:r>
              <a:rPr lang="en-US" b="1" dirty="0" smtClean="0"/>
              <a:t>Hebrews 2:1-4</a:t>
            </a:r>
            <a:r>
              <a:rPr lang="en-US" dirty="0" smtClean="0"/>
              <a:t> Therefore we must pay much closer attention to what we have heard, lest we drift away from it. For since the message declared by angels proved to be reliable, and every transgression or disobedience received a just retribution, how shall we escape if we neglect such a great salvation? It was declared at first by the Lord, and it was attested to us by those who heard, while God also bore witness by signs and wonders and various miracles and by gifts of the Holy Spirit distributed according to his will.</a:t>
            </a:r>
          </a:p>
        </p:txBody>
      </p:sp>
    </p:spTree>
    <p:extLst>
      <p:ext uri="{BB962C8B-B14F-4D97-AF65-F5344CB8AC3E}">
        <p14:creationId xmlns:p14="http://schemas.microsoft.com/office/powerpoint/2010/main" val="41178180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Christ the Messenger</a:t>
            </a:r>
            <a:endParaRPr lang="en-US" dirty="0"/>
          </a:p>
        </p:txBody>
      </p:sp>
      <p:sp>
        <p:nvSpPr>
          <p:cNvPr id="3" name="Subtitle 2"/>
          <p:cNvSpPr>
            <a:spLocks noGrp="1"/>
          </p:cNvSpPr>
          <p:nvPr>
            <p:ph type="subTitle" idx="1"/>
          </p:nvPr>
        </p:nvSpPr>
        <p:spPr/>
        <p:txBody>
          <a:bodyPr/>
          <a:lstStyle/>
          <a:p>
            <a:r>
              <a:rPr lang="en-US" dirty="0" smtClean="0"/>
              <a:t>Hebrews 1 &amp; 2</a:t>
            </a:r>
            <a:endParaRPr lang="en-US" dirty="0"/>
          </a:p>
        </p:txBody>
      </p:sp>
    </p:spTree>
    <p:extLst>
      <p:ext uri="{BB962C8B-B14F-4D97-AF65-F5344CB8AC3E}">
        <p14:creationId xmlns:p14="http://schemas.microsoft.com/office/powerpoint/2010/main" val="218162745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God Speak?</a:t>
            </a:r>
            <a:endParaRPr lang="en-US" dirty="0"/>
          </a:p>
        </p:txBody>
      </p:sp>
      <p:sp>
        <p:nvSpPr>
          <p:cNvPr id="3" name="Content Placeholder 2"/>
          <p:cNvSpPr>
            <a:spLocks noGrp="1"/>
          </p:cNvSpPr>
          <p:nvPr>
            <p:ph idx="1"/>
          </p:nvPr>
        </p:nvSpPr>
        <p:spPr/>
        <p:txBody>
          <a:bodyPr/>
          <a:lstStyle/>
          <a:p>
            <a:pPr marL="0" indent="0">
              <a:buNone/>
            </a:pPr>
            <a:r>
              <a:rPr lang="en-US" b="1" dirty="0" smtClean="0"/>
              <a:t>Questions Behind the Text</a:t>
            </a:r>
          </a:p>
          <a:p>
            <a:r>
              <a:rPr lang="en-US" dirty="0" smtClean="0"/>
              <a:t>Did God speak in the past?</a:t>
            </a:r>
          </a:p>
          <a:p>
            <a:r>
              <a:rPr lang="en-US" dirty="0" smtClean="0"/>
              <a:t>Does God still speak?</a:t>
            </a:r>
          </a:p>
          <a:p>
            <a:r>
              <a:rPr lang="en-US" dirty="0" smtClean="0"/>
              <a:t>To which voice should we listen?</a:t>
            </a:r>
          </a:p>
          <a:p>
            <a:pPr marL="0" indent="0">
              <a:buNone/>
            </a:pPr>
            <a:endParaRPr lang="en-US" b="1" dirty="0" smtClean="0"/>
          </a:p>
          <a:p>
            <a:pPr marL="0" indent="0">
              <a:buNone/>
            </a:pPr>
            <a:r>
              <a:rPr lang="en-US" b="1" dirty="0" smtClean="0"/>
              <a:t>Answer In the Text: Christ is the True &amp; Better Messenger of God.</a:t>
            </a:r>
            <a:endParaRPr lang="en-US" b="1" dirty="0"/>
          </a:p>
        </p:txBody>
      </p:sp>
    </p:spTree>
    <p:extLst>
      <p:ext uri="{BB962C8B-B14F-4D97-AF65-F5344CB8AC3E}">
        <p14:creationId xmlns:p14="http://schemas.microsoft.com/office/powerpoint/2010/main" val="3550801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Ago …</a:t>
            </a:r>
            <a:endParaRPr lang="en-US" dirty="0"/>
          </a:p>
        </p:txBody>
      </p:sp>
      <p:sp>
        <p:nvSpPr>
          <p:cNvPr id="3" name="Content Placeholder 2"/>
          <p:cNvSpPr>
            <a:spLocks noGrp="1"/>
          </p:cNvSpPr>
          <p:nvPr>
            <p:ph idx="1"/>
          </p:nvPr>
        </p:nvSpPr>
        <p:spPr/>
        <p:txBody>
          <a:bodyPr/>
          <a:lstStyle/>
          <a:p>
            <a:pPr marL="0" indent="0">
              <a:buNone/>
            </a:pPr>
            <a:r>
              <a:rPr lang="en-US" b="1" dirty="0" smtClean="0"/>
              <a:t>Hebrews 1:1</a:t>
            </a:r>
            <a:r>
              <a:rPr lang="en-US" dirty="0" smtClean="0"/>
              <a:t> </a:t>
            </a:r>
            <a:r>
              <a:rPr lang="en-US" dirty="0"/>
              <a:t>Long ago, at many times and in many ways, God spoke to our fathers by the prophets, </a:t>
            </a:r>
            <a:r>
              <a:rPr lang="en-US" dirty="0" smtClean="0"/>
              <a:t>…</a:t>
            </a:r>
          </a:p>
          <a:p>
            <a:r>
              <a:rPr lang="en-US" dirty="0" smtClean="0"/>
              <a:t>Yes, God has spoken.</a:t>
            </a:r>
          </a:p>
          <a:p>
            <a:r>
              <a:rPr lang="en-US" dirty="0" smtClean="0"/>
              <a:t>Yes, God has spoken in many ways.</a:t>
            </a:r>
          </a:p>
          <a:p>
            <a:r>
              <a:rPr lang="en-US" dirty="0" smtClean="0"/>
              <a:t>Yes, God has spoken to the prophets.</a:t>
            </a:r>
          </a:p>
          <a:p>
            <a:r>
              <a:rPr lang="en-US" dirty="0" smtClean="0"/>
              <a:t>Yes, you should listen when God speaks.</a:t>
            </a:r>
            <a:endParaRPr lang="en-US" dirty="0"/>
          </a:p>
        </p:txBody>
      </p:sp>
    </p:spTree>
    <p:extLst>
      <p:ext uri="{BB962C8B-B14F-4D97-AF65-F5344CB8AC3E}">
        <p14:creationId xmlns:p14="http://schemas.microsoft.com/office/powerpoint/2010/main" val="427088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the Son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Hebrews 1:2-4  </a:t>
            </a:r>
            <a:r>
              <a:rPr lang="en-US" dirty="0" smtClean="0"/>
              <a:t>… but in these last days he has spoken to us by his Son, whom he appointed the heir of all things, through whom also he created the world. He is the radiance of the glory of God and the exact imprint of his nature, and he upholds the universe by the word of his power. After making purification for sins, he sat down at the right hand of the Majesty on high, having become as much superior to angels as the name he has inherited is more excellent than theirs. </a:t>
            </a:r>
          </a:p>
        </p:txBody>
      </p:sp>
    </p:spTree>
    <p:extLst>
      <p:ext uri="{BB962C8B-B14F-4D97-AF65-F5344CB8AC3E}">
        <p14:creationId xmlns:p14="http://schemas.microsoft.com/office/powerpoint/2010/main" val="132353388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Angels?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pic>
        <p:nvPicPr>
          <p:cNvPr id="4" name="Picture 3"/>
          <p:cNvPicPr>
            <a:picLocks noChangeAspect="1"/>
          </p:cNvPicPr>
          <p:nvPr/>
        </p:nvPicPr>
        <p:blipFill rotWithShape="1">
          <a:blip r:embed="rId2"/>
          <a:srcRect l="9406" t="9744" r="7605" b="7564"/>
          <a:stretch/>
        </p:blipFill>
        <p:spPr>
          <a:xfrm>
            <a:off x="4352924" y="1952058"/>
            <a:ext cx="6753225" cy="4724328"/>
          </a:xfrm>
          <a:prstGeom prst="rect">
            <a:avLst/>
          </a:prstGeom>
        </p:spPr>
      </p:pic>
    </p:spTree>
    <p:extLst>
      <p:ext uri="{BB962C8B-B14F-4D97-AF65-F5344CB8AC3E}">
        <p14:creationId xmlns:p14="http://schemas.microsoft.com/office/powerpoint/2010/main" val="37491016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&amp; Better Messenger</a:t>
            </a:r>
            <a:endParaRPr lang="en-US" dirty="0"/>
          </a:p>
        </p:txBody>
      </p:sp>
      <p:sp>
        <p:nvSpPr>
          <p:cNvPr id="3" name="Content Placeholder 2"/>
          <p:cNvSpPr>
            <a:spLocks noGrp="1"/>
          </p:cNvSpPr>
          <p:nvPr>
            <p:ph idx="1"/>
          </p:nvPr>
        </p:nvSpPr>
        <p:spPr/>
        <p:txBody>
          <a:bodyPr/>
          <a:lstStyle/>
          <a:p>
            <a:r>
              <a:rPr lang="en-US" b="1" dirty="0" smtClean="0"/>
              <a:t>Because He is the Son</a:t>
            </a:r>
            <a:r>
              <a:rPr lang="en-US" dirty="0" smtClean="0"/>
              <a:t>, Hebrews 1:5</a:t>
            </a:r>
          </a:p>
          <a:p>
            <a:r>
              <a:rPr lang="en-US" b="1" dirty="0" smtClean="0"/>
              <a:t>Because He is worshipped</a:t>
            </a:r>
            <a:r>
              <a:rPr lang="en-US" dirty="0" smtClean="0"/>
              <a:t>, Hebrews 1:6</a:t>
            </a:r>
          </a:p>
          <a:p>
            <a:r>
              <a:rPr lang="en-US" b="1" dirty="0" smtClean="0"/>
              <a:t>Because He</a:t>
            </a:r>
            <a:r>
              <a:rPr lang="en-US" b="1" baseline="0" dirty="0" smtClean="0"/>
              <a:t> is enthroned</a:t>
            </a:r>
            <a:r>
              <a:rPr lang="en-US" baseline="0" dirty="0" smtClean="0"/>
              <a:t>, Hebrews 1:7-9</a:t>
            </a:r>
          </a:p>
          <a:p>
            <a:r>
              <a:rPr lang="en-US" b="1" baseline="0" dirty="0" smtClean="0"/>
              <a:t>Because He is Creator</a:t>
            </a:r>
            <a:r>
              <a:rPr lang="en-US" baseline="0" dirty="0" smtClean="0"/>
              <a:t>, Hebrews 1:10-12</a:t>
            </a:r>
          </a:p>
          <a:p>
            <a:r>
              <a:rPr lang="en-US" b="1" baseline="0" dirty="0" smtClean="0"/>
              <a:t>Because He is at the right hand</a:t>
            </a:r>
            <a:r>
              <a:rPr lang="en-US" baseline="0" dirty="0" smtClean="0"/>
              <a:t>, Hebrews 1:13-14</a:t>
            </a:r>
            <a:endParaRPr lang="en-US" dirty="0"/>
          </a:p>
        </p:txBody>
      </p:sp>
    </p:spTree>
    <p:extLst>
      <p:ext uri="{BB962C8B-B14F-4D97-AF65-F5344CB8AC3E}">
        <p14:creationId xmlns:p14="http://schemas.microsoft.com/office/powerpoint/2010/main" val="145371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&amp; Better</a:t>
            </a:r>
            <a:r>
              <a:rPr lang="en-US" baseline="0" dirty="0" smtClean="0"/>
              <a:t> Messenger</a:t>
            </a:r>
            <a:endParaRPr lang="en-US" dirty="0"/>
          </a:p>
        </p:txBody>
      </p:sp>
      <p:sp>
        <p:nvSpPr>
          <p:cNvPr id="3" name="Content Placeholder 2"/>
          <p:cNvSpPr>
            <a:spLocks noGrp="1"/>
          </p:cNvSpPr>
          <p:nvPr>
            <p:ph idx="1"/>
          </p:nvPr>
        </p:nvSpPr>
        <p:spPr/>
        <p:txBody>
          <a:bodyPr/>
          <a:lstStyle/>
          <a:p>
            <a:pPr marL="0" indent="0">
              <a:buNone/>
            </a:pPr>
            <a:r>
              <a:rPr lang="en-US" b="1" dirty="0" smtClean="0"/>
              <a:t>Because He is Lord</a:t>
            </a:r>
            <a:r>
              <a:rPr lang="en-US" dirty="0" smtClean="0"/>
              <a:t>,</a:t>
            </a:r>
            <a:r>
              <a:rPr lang="en-US" baseline="0" dirty="0" smtClean="0"/>
              <a:t> Hebrews 2:5-8</a:t>
            </a:r>
          </a:p>
          <a:p>
            <a:r>
              <a:rPr lang="en-US" dirty="0" smtClean="0"/>
              <a:t>God is creating at this moment his new world.</a:t>
            </a:r>
          </a:p>
          <a:p>
            <a:r>
              <a:rPr lang="en-US" dirty="0" smtClean="0"/>
              <a:t>A man has been declared Lord of this world.</a:t>
            </a:r>
          </a:p>
          <a:p>
            <a:r>
              <a:rPr lang="en-US" dirty="0" smtClean="0"/>
              <a:t>Neither man nor angel has received this honor before.</a:t>
            </a:r>
          </a:p>
        </p:txBody>
      </p:sp>
    </p:spTree>
    <p:extLst>
      <p:ext uri="{BB962C8B-B14F-4D97-AF65-F5344CB8AC3E}">
        <p14:creationId xmlns:p14="http://schemas.microsoft.com/office/powerpoint/2010/main" val="323931988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&amp; Better Messenger</a:t>
            </a:r>
            <a:endParaRPr lang="en-US" dirty="0"/>
          </a:p>
        </p:txBody>
      </p:sp>
      <p:sp>
        <p:nvSpPr>
          <p:cNvPr id="3" name="Content Placeholder 2"/>
          <p:cNvSpPr>
            <a:spLocks noGrp="1"/>
          </p:cNvSpPr>
          <p:nvPr>
            <p:ph idx="1"/>
          </p:nvPr>
        </p:nvSpPr>
        <p:spPr/>
        <p:txBody>
          <a:bodyPr/>
          <a:lstStyle/>
          <a:p>
            <a:pPr marL="0" indent="0">
              <a:buNone/>
            </a:pPr>
            <a:r>
              <a:rPr lang="en-US" b="1" baseline="0" dirty="0" smtClean="0"/>
              <a:t>Because He suffered</a:t>
            </a:r>
            <a:r>
              <a:rPr lang="en-US" baseline="0" dirty="0" smtClean="0"/>
              <a:t>, Hebrews 2:9</a:t>
            </a:r>
          </a:p>
          <a:p>
            <a:r>
              <a:rPr lang="en-US" baseline="0" dirty="0" smtClean="0"/>
              <a:t>He has been made low so that he may rise that much higher.</a:t>
            </a:r>
          </a:p>
          <a:p>
            <a:r>
              <a:rPr lang="en-US" dirty="0" smtClean="0"/>
              <a:t>Suffering has become his crown.</a:t>
            </a:r>
          </a:p>
          <a:p>
            <a:r>
              <a:rPr lang="en-US" baseline="0" dirty="0" smtClean="0"/>
              <a:t>Death has become his victory.</a:t>
            </a:r>
          </a:p>
        </p:txBody>
      </p:sp>
    </p:spTree>
    <p:extLst>
      <p:ext uri="{BB962C8B-B14F-4D97-AF65-F5344CB8AC3E}">
        <p14:creationId xmlns:p14="http://schemas.microsoft.com/office/powerpoint/2010/main" val="1407373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438</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Mistral</vt:lpstr>
      <vt:lpstr>Arial</vt:lpstr>
      <vt:lpstr>Adobe Gothic Std B</vt:lpstr>
      <vt:lpstr>Office Theme</vt:lpstr>
      <vt:lpstr>PowerPoint Presentation</vt:lpstr>
      <vt:lpstr>Christ the Messenger</vt:lpstr>
      <vt:lpstr>Does God Speak?</vt:lpstr>
      <vt:lpstr>Long Ago …</vt:lpstr>
      <vt:lpstr>Now the Son</vt:lpstr>
      <vt:lpstr>Why Angels?</vt:lpstr>
      <vt:lpstr>True &amp; Better Messenger</vt:lpstr>
      <vt:lpstr>True &amp; Better Messenger</vt:lpstr>
      <vt:lpstr>True &amp; Better Messenger</vt:lpstr>
      <vt:lpstr>Pay Attention</vt:lpstr>
    </vt:vector>
  </TitlesOfParts>
  <Company>Tulsa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Williams</dc:creator>
  <cp:lastModifiedBy>Benjamin Williams</cp:lastModifiedBy>
  <cp:revision>11</cp:revision>
  <dcterms:created xsi:type="dcterms:W3CDTF">2015-10-01T14:16:49Z</dcterms:created>
  <dcterms:modified xsi:type="dcterms:W3CDTF">2015-10-01T18:46:25Z</dcterms:modified>
</cp:coreProperties>
</file>