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56" r:id="rId3"/>
    <p:sldId id="265" r:id="rId4"/>
    <p:sldId id="257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embeddedFontLst>
    <p:embeddedFont>
      <p:font typeface="Adobe Gothic Std B" panose="020B0800000000000000" charset="-128"/>
      <p:bold r:id="rId11"/>
    </p:embeddedFont>
    <p:embeddedFont>
      <p:font typeface="Mistral" panose="03090702030407020403" pitchFamily="66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6433" autoAdjust="0"/>
  </p:normalViewPr>
  <p:slideViewPr>
    <p:cSldViewPr snapToGrid="0">
      <p:cViewPr varScale="1">
        <p:scale>
          <a:sx n="64" d="100"/>
          <a:sy n="64" d="100"/>
        </p:scale>
        <p:origin x="78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44495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65314" y="4449536"/>
            <a:ext cx="12257314" cy="2408464"/>
          </a:xfrm>
          <a:prstGeom prst="rect">
            <a:avLst/>
          </a:prstGeom>
          <a:solidFill>
            <a:srgbClr val="1B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72" y="-473528"/>
            <a:ext cx="9775372" cy="740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152" y="1122363"/>
            <a:ext cx="6145619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7152" y="3621654"/>
            <a:ext cx="614562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724400" y="701749"/>
            <a:ext cx="3577856" cy="1091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sz="60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anose="03090702030407020403" pitchFamily="66" charset="0"/>
              </a:rPr>
              <a:t>True &amp; Better</a:t>
            </a:r>
            <a:endParaRPr lang="en-US" sz="6000" b="0" dirty="0">
              <a:solidFill>
                <a:schemeClr val="accent4">
                  <a:lumMod val="20000"/>
                  <a:lumOff val="80000"/>
                </a:schemeClr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87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2979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80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17121"/>
            <a:ext cx="12192000" cy="50408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257314" cy="1825625"/>
          </a:xfrm>
          <a:prstGeom prst="rect">
            <a:avLst/>
          </a:prstGeom>
          <a:solidFill>
            <a:srgbClr val="1B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5704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952058"/>
            <a:ext cx="7931888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72" y="3466214"/>
            <a:ext cx="4522383" cy="343644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09869" y="2551322"/>
            <a:ext cx="2865727" cy="1091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sz="48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anose="03090702030407020403" pitchFamily="66" charset="0"/>
              </a:rPr>
              <a:t>True &amp; Better</a:t>
            </a:r>
            <a:endParaRPr lang="en-US" sz="4800" b="0" dirty="0">
              <a:solidFill>
                <a:schemeClr val="accent4">
                  <a:lumMod val="20000"/>
                  <a:lumOff val="80000"/>
                </a:schemeClr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0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403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1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797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007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44495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65314" y="4449536"/>
            <a:ext cx="12257314" cy="2408464"/>
          </a:xfrm>
          <a:prstGeom prst="rect">
            <a:avLst/>
          </a:prstGeom>
          <a:solidFill>
            <a:srgbClr val="1B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72" y="-473528"/>
            <a:ext cx="9775372" cy="740595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724400" y="701749"/>
            <a:ext cx="6357582" cy="2218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sz="115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anose="03090702030407020403" pitchFamily="66" charset="0"/>
              </a:rPr>
              <a:t>True &amp; Better</a:t>
            </a:r>
            <a:endParaRPr lang="en-US" sz="11500" b="0" dirty="0">
              <a:solidFill>
                <a:schemeClr val="accent4">
                  <a:lumMod val="20000"/>
                  <a:lumOff val="80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279409" y="1811185"/>
            <a:ext cx="6357582" cy="1811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sz="60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Christ in Hebrews</a:t>
            </a:r>
            <a:endParaRPr lang="en-US" sz="6000" b="0" dirty="0">
              <a:solidFill>
                <a:schemeClr val="accent4">
                  <a:lumMod val="20000"/>
                  <a:lumOff val="80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214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527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799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BBE3-33DD-4981-A6B3-89FF49D9042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9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othic Std B" panose="020B0800000000000000" pitchFamily="34" charset="-128"/>
          <a:ea typeface="Adobe Gothic Std B" panose="020B08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856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 the Permanent Priest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Hebrews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27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Speaks to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Questions Behind the Text</a:t>
            </a:r>
          </a:p>
          <a:p>
            <a:r>
              <a:rPr lang="en-US" dirty="0" smtClean="0"/>
              <a:t>Did following Christ mean giving up the priesthood?</a:t>
            </a:r>
          </a:p>
          <a:p>
            <a:r>
              <a:rPr lang="en-US" dirty="0" smtClean="0"/>
              <a:t>Was it blasphemy to even talk about anyone being better than the Levitical priests?!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Answer from the Text: Jesus is the True &amp; Better Priest, Because He Is Permanent.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492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First, Melchizedek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Hebrews 7:1-10</a:t>
            </a:r>
          </a:p>
          <a:p>
            <a:r>
              <a:rPr lang="en-US" dirty="0" smtClean="0"/>
              <a:t>Melchizedek was the king of Salem who Abraham encountered after his war (v. 1).</a:t>
            </a:r>
          </a:p>
          <a:p>
            <a:r>
              <a:rPr lang="en-US" dirty="0" smtClean="0"/>
              <a:t>Abraham offered him a tithe of the spoils, as you would a priest (v. 2).</a:t>
            </a:r>
          </a:p>
          <a:p>
            <a:r>
              <a:rPr lang="en-US" dirty="0" smtClean="0"/>
              <a:t>Unlike the Levite priests, Melchizedek had no genealogy to support his priesthood. </a:t>
            </a:r>
            <a:r>
              <a:rPr lang="en-US" dirty="0" smtClean="0"/>
              <a:t>He disappeared as suddenly as he arrived (v. 3).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0801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First, Melchizedek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Hebrews 7:1-10</a:t>
            </a:r>
            <a:endParaRPr lang="en-US" b="1" dirty="0" smtClean="0"/>
          </a:p>
          <a:p>
            <a:r>
              <a:rPr lang="en-US" dirty="0" smtClean="0"/>
              <a:t>v. 4, “See how great this man was!”</a:t>
            </a:r>
          </a:p>
          <a:p>
            <a:r>
              <a:rPr lang="en-US" dirty="0" smtClean="0"/>
              <a:t>The Levites are the descendants of Abraham, but Melchizedek was his priest (v. 5-6).</a:t>
            </a:r>
          </a:p>
          <a:p>
            <a:r>
              <a:rPr lang="en-US" dirty="0" smtClean="0"/>
              <a:t>Melchizedek was “greater” than Abraham, who himself was greater than all the priestly descendants of Levi his great grandson (v. 7-10).</a:t>
            </a:r>
          </a:p>
          <a:p>
            <a:r>
              <a:rPr lang="en-US" b="1" dirty="0"/>
              <a:t>The Point: Even the Law could talk about a priest who was greater than the Levites.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88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First, Melchizedek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Hebrews 7:11-19</a:t>
            </a:r>
            <a:endParaRPr lang="en-US" b="1" dirty="0" smtClean="0"/>
          </a:p>
          <a:p>
            <a:r>
              <a:rPr lang="en-US" dirty="0" smtClean="0"/>
              <a:t>If Levite priests were so great, why do we have this story of Melchizedek (v. 11)?</a:t>
            </a:r>
          </a:p>
          <a:p>
            <a:r>
              <a:rPr lang="en-US" dirty="0" smtClean="0"/>
              <a:t>If Levites priests were so great, why wasn’t the Messiah a Levite (v. 12-14)?</a:t>
            </a:r>
          </a:p>
          <a:p>
            <a:r>
              <a:rPr lang="en-US" dirty="0" smtClean="0"/>
              <a:t>The priesthood of Christ looks more like Melchizedek than Levi, and that’s great (v. 15-19)!</a:t>
            </a:r>
          </a:p>
        </p:txBody>
      </p:sp>
    </p:spTree>
    <p:extLst>
      <p:ext uri="{BB962C8B-B14F-4D97-AF65-F5344CB8AC3E}">
        <p14:creationId xmlns:p14="http://schemas.microsoft.com/office/powerpoint/2010/main" val="1676933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Hebrews 7:20-22</a:t>
            </a:r>
            <a:endParaRPr lang="en-US" b="1" dirty="0" smtClean="0"/>
          </a:p>
          <a:p>
            <a:r>
              <a:rPr lang="en-US" dirty="0" smtClean="0"/>
              <a:t>Priests took an oath to serve God and man.</a:t>
            </a:r>
          </a:p>
          <a:p>
            <a:r>
              <a:rPr lang="en-US" dirty="0" smtClean="0"/>
              <a:t>Jesus is a greater priest because God swore his oath, not any man.</a:t>
            </a:r>
          </a:p>
          <a:p>
            <a:r>
              <a:rPr lang="en-US" dirty="0" smtClean="0"/>
              <a:t>“The Lord has sworn and will not change his mind, ‘You are a priest forever.’”</a:t>
            </a:r>
          </a:p>
          <a:p>
            <a:r>
              <a:rPr lang="en-US" dirty="0" smtClean="0"/>
              <a:t>God’s oath lasts forever.</a:t>
            </a:r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933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Priests That 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Hebrews 7:23-25</a:t>
            </a:r>
            <a:endParaRPr lang="en-US" b="1" dirty="0" smtClean="0"/>
          </a:p>
          <a:p>
            <a:r>
              <a:rPr lang="en-US" dirty="0" smtClean="0"/>
              <a:t>No matter how great a Levite priest was, he would ultimately die.</a:t>
            </a:r>
          </a:p>
          <a:p>
            <a:r>
              <a:rPr lang="en-US" dirty="0" smtClean="0"/>
              <a:t>Jewish people of this time were not being served by the noble priests of the past, but the political appointees of the present.</a:t>
            </a:r>
          </a:p>
          <a:p>
            <a:r>
              <a:rPr lang="en-US" dirty="0" smtClean="0"/>
              <a:t>Jesus is a priest who can save “to the uttermost,” meaning at all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47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Priests That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Hebrews 7:26-28</a:t>
            </a:r>
            <a:endParaRPr lang="en-US" b="1" dirty="0" smtClean="0"/>
          </a:p>
          <a:p>
            <a:r>
              <a:rPr lang="en-US" dirty="0" smtClean="0"/>
              <a:t>Chapter 5 told us that Jesus is a better priest because he was obedient.</a:t>
            </a:r>
          </a:p>
          <a:p>
            <a:r>
              <a:rPr lang="en-US" dirty="0" smtClean="0"/>
              <a:t>Chapter 7 tells us </a:t>
            </a:r>
            <a:r>
              <a:rPr lang="en-US" smtClean="0"/>
              <a:t>that we </a:t>
            </a:r>
            <a:r>
              <a:rPr lang="en-US" dirty="0" smtClean="0"/>
              <a:t>will have this priest forever.</a:t>
            </a:r>
          </a:p>
          <a:p>
            <a:r>
              <a:rPr lang="en-US" dirty="0" smtClean="0"/>
              <a:t>The flawed priests served until they died.</a:t>
            </a:r>
          </a:p>
          <a:p>
            <a:r>
              <a:rPr lang="en-US" dirty="0" smtClean="0"/>
              <a:t>The Son serves as priest in his death and forever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09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437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Adobe Gothic Std B</vt:lpstr>
      <vt:lpstr>Mistral</vt:lpstr>
      <vt:lpstr>Calibri</vt:lpstr>
      <vt:lpstr>Arial</vt:lpstr>
      <vt:lpstr>Office Theme</vt:lpstr>
      <vt:lpstr>PowerPoint Presentation</vt:lpstr>
      <vt:lpstr>Christ the Permanent Priest</vt:lpstr>
      <vt:lpstr>Who Speaks to God?</vt:lpstr>
      <vt:lpstr>But First, Melchizedek</vt:lpstr>
      <vt:lpstr>But First, Melchizedek</vt:lpstr>
      <vt:lpstr>But First, Melchizedek</vt:lpstr>
      <vt:lpstr>An Oath</vt:lpstr>
      <vt:lpstr>The Priests That Die</vt:lpstr>
      <vt:lpstr>The Priests That Lives</vt:lpstr>
    </vt:vector>
  </TitlesOfParts>
  <Company>Tulsa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Williams</dc:creator>
  <cp:lastModifiedBy>Benjamin Williams</cp:lastModifiedBy>
  <cp:revision>28</cp:revision>
  <dcterms:created xsi:type="dcterms:W3CDTF">2015-10-01T14:16:49Z</dcterms:created>
  <dcterms:modified xsi:type="dcterms:W3CDTF">2015-10-22T18:21:34Z</dcterms:modified>
</cp:coreProperties>
</file>