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  <p:sldId id="256" r:id="rId3"/>
    <p:sldId id="257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embeddedFontLst>
    <p:embeddedFont>
      <p:font typeface="Adobe Gothic Std B" panose="020B0800000000000000" charset="-128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istral" panose="03090702030407020403" pitchFamily="66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6433" autoAdjust="0"/>
  </p:normalViewPr>
  <p:slideViewPr>
    <p:cSldViewPr snapToGrid="0">
      <p:cViewPr varScale="1">
        <p:scale>
          <a:sx n="43" d="100"/>
          <a:sy n="43" d="100"/>
        </p:scale>
        <p:origin x="48" y="7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44495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65314" y="4449536"/>
            <a:ext cx="12257314" cy="2408464"/>
          </a:xfrm>
          <a:prstGeom prst="rect">
            <a:avLst/>
          </a:prstGeom>
          <a:solidFill>
            <a:srgbClr val="1B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72" y="-473528"/>
            <a:ext cx="9775372" cy="7405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152" y="1122363"/>
            <a:ext cx="6145619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7152" y="3621654"/>
            <a:ext cx="614562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724400" y="701749"/>
            <a:ext cx="3577856" cy="1091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 sz="6000" b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anose="03090702030407020403" pitchFamily="66" charset="0"/>
              </a:rPr>
              <a:t>True &amp; Better</a:t>
            </a:r>
            <a:endParaRPr lang="en-US" sz="6000" b="0" dirty="0">
              <a:solidFill>
                <a:schemeClr val="accent4">
                  <a:lumMod val="20000"/>
                  <a:lumOff val="80000"/>
                </a:schemeClr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87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2979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5807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17121"/>
            <a:ext cx="12192000" cy="50408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257314" cy="1825625"/>
          </a:xfrm>
          <a:prstGeom prst="rect">
            <a:avLst/>
          </a:prstGeom>
          <a:solidFill>
            <a:srgbClr val="1B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181"/>
            <a:ext cx="10515600" cy="15704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952058"/>
            <a:ext cx="7931888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72" y="3466214"/>
            <a:ext cx="4522383" cy="343644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09869" y="2551322"/>
            <a:ext cx="2865727" cy="1091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 sz="4800" b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anose="03090702030407020403" pitchFamily="66" charset="0"/>
              </a:rPr>
              <a:t>True &amp; Better</a:t>
            </a:r>
            <a:endParaRPr lang="en-US" sz="4800" b="0" dirty="0">
              <a:solidFill>
                <a:schemeClr val="accent4">
                  <a:lumMod val="20000"/>
                  <a:lumOff val="80000"/>
                </a:schemeClr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0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403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314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7971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0073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44495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65314" y="4449536"/>
            <a:ext cx="12257314" cy="2408464"/>
          </a:xfrm>
          <a:prstGeom prst="rect">
            <a:avLst/>
          </a:prstGeom>
          <a:solidFill>
            <a:srgbClr val="1B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72" y="-473528"/>
            <a:ext cx="9775372" cy="740595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4724400" y="701749"/>
            <a:ext cx="6357582" cy="22188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 sz="11500" b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anose="03090702030407020403" pitchFamily="66" charset="0"/>
              </a:rPr>
              <a:t>True &amp; Better</a:t>
            </a:r>
            <a:endParaRPr lang="en-US" sz="11500" b="0" dirty="0">
              <a:solidFill>
                <a:schemeClr val="accent4">
                  <a:lumMod val="20000"/>
                  <a:lumOff val="80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279409" y="1811185"/>
            <a:ext cx="6357582" cy="1811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 sz="6000" b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Christ in Hebrews</a:t>
            </a:r>
            <a:endParaRPr lang="en-US" sz="6000" b="0" dirty="0">
              <a:solidFill>
                <a:schemeClr val="accent4">
                  <a:lumMod val="20000"/>
                  <a:lumOff val="80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7214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9527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BBE3-33DD-4981-A6B3-89FF49D9042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799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BBE3-33DD-4981-A6B3-89FF49D90420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2C557-3272-4E2C-9DC7-E553CD98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9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othic Std B" panose="020B0800000000000000" pitchFamily="34" charset="-128"/>
          <a:ea typeface="Adobe Gothic Std B" panose="020B08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856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 the Obedient Priest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Hebrews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27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Speaks to God?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Questions Behind the Text</a:t>
            </a:r>
          </a:p>
          <a:p>
            <a:r>
              <a:rPr lang="en-US" dirty="0" smtClean="0"/>
              <a:t>Did following Christ mean giving up the priesthood?</a:t>
            </a:r>
          </a:p>
          <a:p>
            <a:r>
              <a:rPr lang="en-US" dirty="0" smtClean="0"/>
              <a:t>What makes Christ better than Aaron?</a:t>
            </a:r>
          </a:p>
          <a:p>
            <a:endParaRPr lang="en-US" dirty="0"/>
          </a:p>
          <a:p>
            <a:r>
              <a:rPr lang="en-US" b="1" dirty="0" smtClean="0"/>
              <a:t>Answer from the Text: Jesus is the True &amp; Better Priest, Because He Is Obedient.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0801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Sinful High Priest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Hebrews 5:1-3</a:t>
            </a:r>
          </a:p>
          <a:p>
            <a:r>
              <a:rPr lang="en-US" dirty="0" smtClean="0"/>
              <a:t>What made the priests from Aaron so great?</a:t>
            </a:r>
          </a:p>
          <a:p>
            <a:r>
              <a:rPr lang="en-US" dirty="0" smtClean="0"/>
              <a:t>They really sympathized with sinners … because they were sinners.</a:t>
            </a:r>
          </a:p>
          <a:p>
            <a:r>
              <a:rPr lang="en-US" dirty="0" smtClean="0"/>
              <a:t>Our priest had to be a priest for himself before he could be a priest for us.</a:t>
            </a:r>
          </a:p>
          <a:p>
            <a:r>
              <a:rPr lang="en-US" dirty="0" smtClean="0"/>
              <a:t>“obligated to offer sacrifice for his own sins”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07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Called High Priest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Hebrews 5:4</a:t>
            </a:r>
          </a:p>
          <a:p>
            <a:r>
              <a:rPr lang="en-US" dirty="0" smtClean="0"/>
              <a:t>If he wasn’t a great person, how did he get to be high priest?</a:t>
            </a:r>
          </a:p>
          <a:p>
            <a:r>
              <a:rPr lang="en-US" dirty="0" smtClean="0"/>
              <a:t>“no one takes this honor for himself, but only when called by God”</a:t>
            </a:r>
          </a:p>
          <a:p>
            <a:r>
              <a:rPr lang="en-US" dirty="0" smtClean="0"/>
              <a:t>If God can call these priests, he has the right to call a better priest.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69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Appointed High Priest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Hebrews 5:5-6</a:t>
            </a:r>
          </a:p>
          <a:p>
            <a:r>
              <a:rPr lang="en-US" dirty="0" smtClean="0"/>
              <a:t>Messiah is priest, but not because he made himself so.</a:t>
            </a:r>
          </a:p>
          <a:p>
            <a:r>
              <a:rPr lang="en-US" dirty="0" smtClean="0"/>
              <a:t>The same person who calls him “son” calls him “priest.”</a:t>
            </a:r>
          </a:p>
          <a:p>
            <a:r>
              <a:rPr lang="en-US" dirty="0" smtClean="0"/>
              <a:t>(This new priest will be like Melchizedek, but more on that later.)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23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Obedient High Priest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Hebrews 5:7-8</a:t>
            </a:r>
          </a:p>
          <a:p>
            <a:r>
              <a:rPr lang="en-US" dirty="0" smtClean="0"/>
              <a:t>Jesus prayed to God and was heard in a way no other priest has ever been heard.</a:t>
            </a:r>
          </a:p>
          <a:p>
            <a:r>
              <a:rPr lang="en-US" dirty="0" smtClean="0"/>
              <a:t>Jesus was able to pray with perfect </a:t>
            </a:r>
            <a:r>
              <a:rPr lang="en-US" u="sng" dirty="0" smtClean="0"/>
              <a:t>reverence</a:t>
            </a:r>
            <a:r>
              <a:rPr lang="en-US" dirty="0" smtClean="0"/>
              <a:t> because Jesus lived with perfect </a:t>
            </a:r>
            <a:r>
              <a:rPr lang="en-US" u="sng" dirty="0" smtClean="0"/>
              <a:t>obedience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The most profound mystery of the book of Hebrews: </a:t>
            </a:r>
            <a:r>
              <a:rPr lang="en-US" dirty="0" smtClean="0"/>
              <a:t>“Although he was a son, he learned obedience through what he suffered.”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31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Perfect High Priest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Hebrews 5:9-10</a:t>
            </a:r>
          </a:p>
          <a:p>
            <a:r>
              <a:rPr lang="en-US" dirty="0" smtClean="0"/>
              <a:t>Jesus is the true and better high priest – the perfect high priest – because he is obedient.</a:t>
            </a:r>
          </a:p>
          <a:p>
            <a:r>
              <a:rPr lang="en-US" dirty="0" smtClean="0"/>
              <a:t>Being a perfect priest, he can offer salvation to his imperfect followers.</a:t>
            </a:r>
          </a:p>
        </p:txBody>
      </p:sp>
    </p:spTree>
    <p:extLst>
      <p:ext uri="{BB962C8B-B14F-4D97-AF65-F5344CB8AC3E}">
        <p14:creationId xmlns:p14="http://schemas.microsoft.com/office/powerpoint/2010/main" val="3088655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308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Adobe Gothic Std B</vt:lpstr>
      <vt:lpstr>Calibri</vt:lpstr>
      <vt:lpstr>Mistral</vt:lpstr>
      <vt:lpstr>Office Theme</vt:lpstr>
      <vt:lpstr>PowerPoint Presentation</vt:lpstr>
      <vt:lpstr>Christ the Obedient Priest</vt:lpstr>
      <vt:lpstr>Who Speaks to God?</vt:lpstr>
      <vt:lpstr>The Sinful High Priest</vt:lpstr>
      <vt:lpstr>The Called High Priest</vt:lpstr>
      <vt:lpstr>The Appointed High Priest</vt:lpstr>
      <vt:lpstr>The Obedient High Priest</vt:lpstr>
      <vt:lpstr>The Perfect High Priest</vt:lpstr>
    </vt:vector>
  </TitlesOfParts>
  <Company>Tulsa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Williams</dc:creator>
  <cp:lastModifiedBy>Benjamin Williams</cp:lastModifiedBy>
  <cp:revision>22</cp:revision>
  <dcterms:created xsi:type="dcterms:W3CDTF">2015-10-01T14:16:49Z</dcterms:created>
  <dcterms:modified xsi:type="dcterms:W3CDTF">2015-10-17T02:45:26Z</dcterms:modified>
</cp:coreProperties>
</file>