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7" r:id="rId5"/>
    <p:sldId id="270" r:id="rId6"/>
    <p:sldId id="272" r:id="rId7"/>
    <p:sldId id="273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119" d="100"/>
          <a:sy n="119" d="100"/>
        </p:scale>
        <p:origin x="34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 userDrawn="1"/>
        </p:nvSpPr>
        <p:spPr>
          <a:xfrm>
            <a:off x="1772030" y="0"/>
            <a:ext cx="3534771" cy="6858000"/>
          </a:xfrm>
          <a:prstGeom prst="trapezoid">
            <a:avLst>
              <a:gd name="adj" fmla="val 181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 userDrawn="1"/>
        </p:nvSpPr>
        <p:spPr>
          <a:xfrm rot="10800000">
            <a:off x="-833944" y="0"/>
            <a:ext cx="4073855" cy="6858000"/>
          </a:xfrm>
          <a:prstGeom prst="trapezoid">
            <a:avLst>
              <a:gd name="adj" fmla="val 2118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 userDrawn="1"/>
        </p:nvSpPr>
        <p:spPr>
          <a:xfrm rot="10968114">
            <a:off x="4211239" y="-115518"/>
            <a:ext cx="3357511" cy="7099675"/>
          </a:xfrm>
          <a:prstGeom prst="trapezoid">
            <a:avLst>
              <a:gd name="adj" fmla="val 211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709" t="-5391" r="-7332" b="-8776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 userDrawn="1"/>
        </p:nvSpPr>
        <p:spPr>
          <a:xfrm>
            <a:off x="6292045" y="0"/>
            <a:ext cx="2538056" cy="6857999"/>
          </a:xfrm>
          <a:prstGeom prst="trapezoid">
            <a:avLst>
              <a:gd name="adj" fmla="val 1810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689" t="-15695" r="-158805" b="-11519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 userDrawn="1"/>
        </p:nvSpPr>
        <p:spPr>
          <a:xfrm rot="10800000">
            <a:off x="7939441" y="-2"/>
            <a:ext cx="3534771" cy="6858000"/>
          </a:xfrm>
          <a:prstGeom prst="trapezoid">
            <a:avLst>
              <a:gd name="adj" fmla="val 21189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 userDrawn="1"/>
        </p:nvSpPr>
        <p:spPr>
          <a:xfrm rot="21239667">
            <a:off x="9775744" y="-223352"/>
            <a:ext cx="3409072" cy="7124219"/>
          </a:xfrm>
          <a:prstGeom prst="trapezoid">
            <a:avLst>
              <a:gd name="adj" fmla="val 1810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48274" b="-2773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 userDrawn="1"/>
        </p:nvSpPr>
        <p:spPr>
          <a:xfrm rot="10800000">
            <a:off x="-450376" y="-3"/>
            <a:ext cx="2054058" cy="6858000"/>
          </a:xfrm>
          <a:prstGeom prst="trapezoid">
            <a:avLst>
              <a:gd name="adj" fmla="val 21189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885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5731" y="1122366"/>
            <a:ext cx="7044519" cy="4636992"/>
          </a:xfrm>
        </p:spPr>
        <p:txBody>
          <a:bodyPr anchor="b"/>
          <a:lstStyle>
            <a:lvl1pPr algn="l">
              <a:defRPr sz="960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B1AA-2F61-4470-BE76-A65CE63EC6F0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385C-0E5B-4484-AB54-BB157DACA7A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911721" y="1122366"/>
            <a:ext cx="7838371" cy="5735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kern="120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  <a:ea typeface="+mj-ea"/>
                <a:cs typeface="+mj-cs"/>
              </a:defRPr>
            </a:lvl1pPr>
          </a:lstStyle>
          <a:p>
            <a:r>
              <a:rPr lang="en-US" sz="49600" dirty="0" smtClean="0"/>
              <a:t>7</a:t>
            </a:r>
            <a:endParaRPr lang="en-US" sz="49600" dirty="0"/>
          </a:p>
        </p:txBody>
      </p:sp>
    </p:spTree>
    <p:extLst>
      <p:ext uri="{BB962C8B-B14F-4D97-AF65-F5344CB8AC3E}">
        <p14:creationId xmlns:p14="http://schemas.microsoft.com/office/powerpoint/2010/main" val="7730830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B1AA-2F61-4470-BE76-A65CE63EC6F0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385C-0E5B-4484-AB54-BB157DAC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757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B1AA-2F61-4470-BE76-A65CE63EC6F0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385C-0E5B-4484-AB54-BB157DAC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1157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B1AA-2F61-4470-BE76-A65CE63EC6F0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385C-0E5B-4484-AB54-BB157DAC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9585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 userDrawn="1"/>
        </p:nvSpPr>
        <p:spPr>
          <a:xfrm>
            <a:off x="1772030" y="0"/>
            <a:ext cx="3534771" cy="6858000"/>
          </a:xfrm>
          <a:prstGeom prst="trapezoid">
            <a:avLst>
              <a:gd name="adj" fmla="val 181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 userDrawn="1"/>
        </p:nvSpPr>
        <p:spPr>
          <a:xfrm rot="10800000">
            <a:off x="-833944" y="0"/>
            <a:ext cx="4073855" cy="6858000"/>
          </a:xfrm>
          <a:prstGeom prst="trapezoid">
            <a:avLst>
              <a:gd name="adj" fmla="val 2118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 userDrawn="1"/>
        </p:nvSpPr>
        <p:spPr>
          <a:xfrm rot="10968114">
            <a:off x="4211239" y="-115518"/>
            <a:ext cx="3357511" cy="7099675"/>
          </a:xfrm>
          <a:prstGeom prst="trapezoid">
            <a:avLst>
              <a:gd name="adj" fmla="val 2118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709" t="-5391" r="-7332" b="-8776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 userDrawn="1"/>
        </p:nvSpPr>
        <p:spPr>
          <a:xfrm>
            <a:off x="6292045" y="0"/>
            <a:ext cx="2538056" cy="6857999"/>
          </a:xfrm>
          <a:prstGeom prst="trapezoid">
            <a:avLst>
              <a:gd name="adj" fmla="val 1810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689" t="-15695" r="-158805" b="-11519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 userDrawn="1"/>
        </p:nvSpPr>
        <p:spPr>
          <a:xfrm rot="10800000">
            <a:off x="7939441" y="-2"/>
            <a:ext cx="3534771" cy="6858000"/>
          </a:xfrm>
          <a:prstGeom prst="trapezoid">
            <a:avLst>
              <a:gd name="adj" fmla="val 21189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 userDrawn="1"/>
        </p:nvSpPr>
        <p:spPr>
          <a:xfrm rot="21239667">
            <a:off x="9775744" y="-223352"/>
            <a:ext cx="3409072" cy="7124219"/>
          </a:xfrm>
          <a:prstGeom prst="trapezoid">
            <a:avLst>
              <a:gd name="adj" fmla="val 1810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48274" b="-2773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 userDrawn="1"/>
        </p:nvSpPr>
        <p:spPr>
          <a:xfrm rot="10800000">
            <a:off x="-450376" y="-3"/>
            <a:ext cx="2054058" cy="6858000"/>
          </a:xfrm>
          <a:prstGeom prst="trapezoid">
            <a:avLst>
              <a:gd name="adj" fmla="val 21189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885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B1AA-2F61-4470-BE76-A65CE63EC6F0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385C-0E5B-4484-AB54-BB157DAC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3932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B1AA-2F61-4470-BE76-A65CE63EC6F0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385C-0E5B-4484-AB54-BB157DAC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721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B1AA-2F61-4470-BE76-A65CE63EC6F0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385C-0E5B-4484-AB54-BB157DAC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5370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B1AA-2F61-4470-BE76-A65CE63EC6F0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385C-0E5B-4484-AB54-BB157DAC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4445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B1AA-2F61-4470-BE76-A65CE63EC6F0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385C-0E5B-4484-AB54-BB157DAC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8282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B1AA-2F61-4470-BE76-A65CE63EC6F0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385C-0E5B-4484-AB54-BB157DAC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6708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B1AA-2F61-4470-BE76-A65CE63EC6F0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385C-0E5B-4484-AB54-BB157DAC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887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2948" y="365125"/>
            <a:ext cx="89108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2948" y="1825625"/>
            <a:ext cx="89108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8B1AA-2F61-4470-BE76-A65CE63EC6F0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5385C-0E5B-4484-AB54-BB157DAC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2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554" y="1158458"/>
            <a:ext cx="7044519" cy="3872718"/>
          </a:xfrm>
        </p:spPr>
        <p:txBody>
          <a:bodyPr/>
          <a:lstStyle/>
          <a:p>
            <a:r>
              <a:rPr lang="en-US" dirty="0" smtClean="0"/>
              <a:t>Mysteries</a:t>
            </a:r>
            <a:br>
              <a:rPr lang="en-US" dirty="0" smtClean="0"/>
            </a:br>
            <a:r>
              <a:rPr lang="en-US" dirty="0" smtClean="0"/>
              <a:t>of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51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947" y="2947904"/>
            <a:ext cx="8910852" cy="1325563"/>
          </a:xfrm>
        </p:spPr>
        <p:txBody>
          <a:bodyPr/>
          <a:lstStyle/>
          <a:p>
            <a:pPr lvl="0"/>
            <a:r>
              <a:rPr lang="en-US" sz="11500" dirty="0" smtClean="0"/>
              <a:t>Communion</a:t>
            </a:r>
            <a:endParaRPr lang="en-US" sz="11500" dirty="0"/>
          </a:p>
        </p:txBody>
      </p:sp>
      <p:sp>
        <p:nvSpPr>
          <p:cNvPr id="13" name="Trapezoid 12"/>
          <p:cNvSpPr/>
          <p:nvPr/>
        </p:nvSpPr>
        <p:spPr>
          <a:xfrm rot="10968114">
            <a:off x="-1011808" y="-120841"/>
            <a:ext cx="3357511" cy="7099675"/>
          </a:xfrm>
          <a:prstGeom prst="trapezoid">
            <a:avLst>
              <a:gd name="adj" fmla="val 211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709" t="-5391" r="-7332" b="-8776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85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948" y="1825625"/>
            <a:ext cx="8910851" cy="4767680"/>
          </a:xfrm>
        </p:spPr>
        <p:txBody>
          <a:bodyPr>
            <a:normAutofit/>
          </a:bodyPr>
          <a:lstStyle/>
          <a:p>
            <a:r>
              <a:rPr lang="en-US" b="1" dirty="0" smtClean="0"/>
              <a:t>1 Corinthians </a:t>
            </a:r>
            <a:r>
              <a:rPr lang="en-US" b="1" dirty="0"/>
              <a:t>10:21</a:t>
            </a:r>
            <a:r>
              <a:rPr lang="en-US" dirty="0"/>
              <a:t>  You cannot drink the cup of the Lord and the cup of demons. You cannot partake of </a:t>
            </a:r>
            <a:r>
              <a:rPr lang="en-US" b="1" u="sng" dirty="0"/>
              <a:t>the table of the Lord</a:t>
            </a:r>
            <a:r>
              <a:rPr lang="en-US" dirty="0"/>
              <a:t> and the table of demons. </a:t>
            </a:r>
            <a:endParaRPr lang="en-US" b="1" dirty="0"/>
          </a:p>
          <a:p>
            <a:r>
              <a:rPr lang="en-US" b="1" dirty="0"/>
              <a:t>Luke 22:17</a:t>
            </a:r>
            <a:r>
              <a:rPr lang="en-US" dirty="0"/>
              <a:t>  And he took a cup, and when he had </a:t>
            </a:r>
            <a:r>
              <a:rPr lang="en-US" b="1" u="sng" dirty="0"/>
              <a:t>given thanks (</a:t>
            </a:r>
            <a:r>
              <a:rPr lang="el-GR" b="1" u="sng" dirty="0"/>
              <a:t>εὐχαριστέω</a:t>
            </a:r>
            <a:r>
              <a:rPr lang="en-US" b="1" u="sng" dirty="0"/>
              <a:t>)</a:t>
            </a:r>
            <a:r>
              <a:rPr lang="en-US" b="1" dirty="0"/>
              <a:t> </a:t>
            </a:r>
            <a:r>
              <a:rPr lang="en-US" dirty="0"/>
              <a:t>he said, “Take this, and divide it among yourselves</a:t>
            </a:r>
            <a:r>
              <a:rPr lang="en-US" dirty="0" smtClean="0"/>
              <a:t>.”</a:t>
            </a:r>
          </a:p>
          <a:p>
            <a:r>
              <a:rPr lang="en-US" b="1" dirty="0" smtClean="0"/>
              <a:t>1 Corinthians </a:t>
            </a:r>
            <a:r>
              <a:rPr lang="en-US" b="1" dirty="0"/>
              <a:t>11:20  </a:t>
            </a:r>
            <a:r>
              <a:rPr lang="en-US" dirty="0"/>
              <a:t>When you come together, it is not </a:t>
            </a:r>
            <a:r>
              <a:rPr lang="en-US" b="1" u="sng" dirty="0"/>
              <a:t>the </a:t>
            </a:r>
            <a:r>
              <a:rPr lang="en-US" b="1" u="sng" dirty="0" smtClean="0"/>
              <a:t>Lord’s </a:t>
            </a:r>
            <a:r>
              <a:rPr lang="en-US" b="1" u="sng" dirty="0"/>
              <a:t>supper</a:t>
            </a:r>
            <a:r>
              <a:rPr lang="en-US" dirty="0"/>
              <a:t> that you eat. </a:t>
            </a:r>
          </a:p>
        </p:txBody>
      </p:sp>
      <p:sp>
        <p:nvSpPr>
          <p:cNvPr id="13" name="Trapezoid 12"/>
          <p:cNvSpPr/>
          <p:nvPr/>
        </p:nvSpPr>
        <p:spPr>
          <a:xfrm rot="10968114">
            <a:off x="-1011808" y="-120841"/>
            <a:ext cx="3357511" cy="7099675"/>
          </a:xfrm>
          <a:prstGeom prst="trapezoid">
            <a:avLst>
              <a:gd name="adj" fmla="val 211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709" t="-5391" r="-7332" b="-8776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948" y="1825623"/>
            <a:ext cx="8910851" cy="4719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Why is this term important? Practical application.</a:t>
            </a:r>
          </a:p>
          <a:p>
            <a:r>
              <a:rPr lang="en-US" dirty="0" smtClean="0"/>
              <a:t>Jesus shared so much fellowship it was embarrassing.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disciples at Corinth are fighting over everything and engaging in idolatry.</a:t>
            </a:r>
          </a:p>
          <a:p>
            <a:r>
              <a:rPr lang="en-US" dirty="0" smtClean="0"/>
              <a:t>Paul’s solution: </a:t>
            </a:r>
            <a:r>
              <a:rPr lang="en-US" b="1" i="1" dirty="0" smtClean="0"/>
              <a:t>Talk about communion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1 Corinthians </a:t>
            </a:r>
            <a:r>
              <a:rPr lang="en-US" b="1" dirty="0"/>
              <a:t>10:15  </a:t>
            </a:r>
            <a:r>
              <a:rPr lang="en-US" dirty="0"/>
              <a:t>I speak as to sensible people; judge for yourselves what I say. </a:t>
            </a:r>
          </a:p>
        </p:txBody>
      </p:sp>
      <p:sp>
        <p:nvSpPr>
          <p:cNvPr id="13" name="Trapezoid 12"/>
          <p:cNvSpPr/>
          <p:nvPr/>
        </p:nvSpPr>
        <p:spPr>
          <a:xfrm rot="10968114">
            <a:off x="-1011808" y="-120841"/>
            <a:ext cx="3357511" cy="7099675"/>
          </a:xfrm>
          <a:prstGeom prst="trapezoid">
            <a:avLst>
              <a:gd name="adj" fmla="val 211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709" t="-5391" r="-7332" b="-8776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69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 Corinthians 10:16-17</a:t>
            </a:r>
            <a:endParaRPr lang="en-US" dirty="0"/>
          </a:p>
          <a:p>
            <a:r>
              <a:rPr lang="en-US" dirty="0" smtClean="0"/>
              <a:t>Christ participates in this meal (Luke 22:15-18).</a:t>
            </a:r>
          </a:p>
          <a:p>
            <a:r>
              <a:rPr lang="en-US" dirty="0" smtClean="0"/>
              <a:t>The cup is an act of participation in the blood of Christ.</a:t>
            </a:r>
          </a:p>
          <a:p>
            <a:r>
              <a:rPr lang="en-US" dirty="0" smtClean="0"/>
              <a:t>The bread is an act of participation in the body of Christ.</a:t>
            </a:r>
          </a:p>
          <a:p>
            <a:r>
              <a:rPr lang="en-US" dirty="0" smtClean="0"/>
              <a:t>That we share it reminds us that we are one in Christ.</a:t>
            </a:r>
          </a:p>
        </p:txBody>
      </p:sp>
      <p:sp>
        <p:nvSpPr>
          <p:cNvPr id="13" name="Trapezoid 12"/>
          <p:cNvSpPr/>
          <p:nvPr/>
        </p:nvSpPr>
        <p:spPr>
          <a:xfrm rot="10968114">
            <a:off x="-1011808" y="-120841"/>
            <a:ext cx="3357511" cy="7099675"/>
          </a:xfrm>
          <a:prstGeom prst="trapezoid">
            <a:avLst>
              <a:gd name="adj" fmla="val 211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709" t="-5391" r="-7332" b="-8776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93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 Corinthians 10:18</a:t>
            </a:r>
          </a:p>
          <a:p>
            <a:r>
              <a:rPr lang="en-US" dirty="0" smtClean="0"/>
              <a:t>Israel was a kingdom of worship.</a:t>
            </a:r>
          </a:p>
          <a:p>
            <a:r>
              <a:rPr lang="en-US" dirty="0" smtClean="0"/>
              <a:t>Worship creates identity.</a:t>
            </a:r>
          </a:p>
          <a:p>
            <a:r>
              <a:rPr lang="en-US" dirty="0" smtClean="0"/>
              <a:t>Worship tells a story.</a:t>
            </a:r>
          </a:p>
          <a:p>
            <a:r>
              <a:rPr lang="en-US" dirty="0" smtClean="0"/>
              <a:t>The church likewise is a kingdom of worship.</a:t>
            </a:r>
            <a:endParaRPr lang="en-US" dirty="0"/>
          </a:p>
        </p:txBody>
      </p:sp>
      <p:sp>
        <p:nvSpPr>
          <p:cNvPr id="13" name="Trapezoid 12"/>
          <p:cNvSpPr/>
          <p:nvPr/>
        </p:nvSpPr>
        <p:spPr>
          <a:xfrm rot="10968114">
            <a:off x="-1011808" y="-120841"/>
            <a:ext cx="3357511" cy="7099675"/>
          </a:xfrm>
          <a:prstGeom prst="trapezoid">
            <a:avLst>
              <a:gd name="adj" fmla="val 211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709" t="-5391" r="-7332" b="-8776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32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 Corinthians 10:19-22</a:t>
            </a:r>
            <a:endParaRPr lang="en-US" b="1" dirty="0"/>
          </a:p>
          <a:p>
            <a:r>
              <a:rPr lang="en-US" dirty="0" smtClean="0"/>
              <a:t>In worship, we choose a god.</a:t>
            </a:r>
          </a:p>
          <a:p>
            <a:r>
              <a:rPr lang="en-US" dirty="0" smtClean="0"/>
              <a:t>In communion, we choose a table and a people.</a:t>
            </a:r>
          </a:p>
          <a:p>
            <a:r>
              <a:rPr lang="en-US" dirty="0" smtClean="0"/>
              <a:t>When you take the communion, you choose the Lord.</a:t>
            </a:r>
          </a:p>
          <a:p>
            <a:r>
              <a:rPr lang="en-US" dirty="0" smtClean="0"/>
              <a:t>When you pass the communion, you choose a family.</a:t>
            </a:r>
          </a:p>
        </p:txBody>
      </p:sp>
      <p:sp>
        <p:nvSpPr>
          <p:cNvPr id="13" name="Trapezoid 12"/>
          <p:cNvSpPr/>
          <p:nvPr/>
        </p:nvSpPr>
        <p:spPr>
          <a:xfrm rot="10968114">
            <a:off x="-1011808" y="-120841"/>
            <a:ext cx="3357511" cy="7099675"/>
          </a:xfrm>
          <a:prstGeom prst="trapezoid">
            <a:avLst>
              <a:gd name="adj" fmla="val 211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709" t="-5391" r="-7332" b="-8776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Hear, Open, 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Revelation 3:19-20</a:t>
            </a:r>
            <a:r>
              <a:rPr lang="en-US" dirty="0" smtClean="0"/>
              <a:t>  </a:t>
            </a:r>
            <a:r>
              <a:rPr lang="en-US" dirty="0"/>
              <a:t>Those whom I love, I reprove and discipline, so be zealous and repent. </a:t>
            </a:r>
            <a:r>
              <a:rPr lang="en-US" dirty="0" smtClean="0"/>
              <a:t>Behold</a:t>
            </a:r>
            <a:r>
              <a:rPr lang="en-US" dirty="0"/>
              <a:t>, I stand at the door and knock. If anyone hears my voice and opens the door, I will come in to him and eat with him, and he with </a:t>
            </a:r>
            <a:r>
              <a:rPr lang="en-US" dirty="0" smtClean="0"/>
              <a:t>me.</a:t>
            </a:r>
          </a:p>
          <a:p>
            <a:r>
              <a:rPr lang="en-US" b="1" dirty="0" smtClean="0"/>
              <a:t>Christ is intolerant of sin but also eager for fellowship.</a:t>
            </a:r>
          </a:p>
          <a:p>
            <a:r>
              <a:rPr lang="en-US" b="1" dirty="0" smtClean="0"/>
              <a:t>Open the door to Christ, and he will break bread with you in his kingdom.</a:t>
            </a:r>
          </a:p>
        </p:txBody>
      </p:sp>
      <p:sp>
        <p:nvSpPr>
          <p:cNvPr id="13" name="Trapezoid 12"/>
          <p:cNvSpPr/>
          <p:nvPr/>
        </p:nvSpPr>
        <p:spPr>
          <a:xfrm rot="10968114">
            <a:off x="-1011808" y="-120841"/>
            <a:ext cx="3357511" cy="7099675"/>
          </a:xfrm>
          <a:prstGeom prst="trapezoid">
            <a:avLst>
              <a:gd name="adj" fmla="val 2118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709" t="-5391" r="-7332" b="-8776"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72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354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Berlin Sans FB Demi</vt:lpstr>
      <vt:lpstr>Calibri</vt:lpstr>
      <vt:lpstr>Office Theme</vt:lpstr>
      <vt:lpstr>Mysteries of God</vt:lpstr>
      <vt:lpstr>Communion</vt:lpstr>
      <vt:lpstr>Names</vt:lpstr>
      <vt:lpstr>Practical</vt:lpstr>
      <vt:lpstr>Participation</vt:lpstr>
      <vt:lpstr>Worship</vt:lpstr>
      <vt:lpstr>Choice</vt:lpstr>
      <vt:lpstr>Hear, Open, Eat</vt:lpstr>
    </vt:vector>
  </TitlesOfParts>
  <Company>Tulsa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 Mysteries of God</dc:title>
  <dc:creator>Benjamin Williams</dc:creator>
  <cp:lastModifiedBy>Benjamin Williams</cp:lastModifiedBy>
  <cp:revision>22</cp:revision>
  <dcterms:created xsi:type="dcterms:W3CDTF">2015-05-11T17:24:49Z</dcterms:created>
  <dcterms:modified xsi:type="dcterms:W3CDTF">2015-06-04T13:26:38Z</dcterms:modified>
</cp:coreProperties>
</file>