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6" r:id="rId5"/>
    <p:sldId id="258" r:id="rId6"/>
    <p:sldId id="263" r:id="rId7"/>
    <p:sldId id="260" r:id="rId8"/>
    <p:sldId id="262" r:id="rId9"/>
    <p:sldId id="259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1217"/>
    <a:srgbClr val="172C3A"/>
    <a:srgbClr val="634B44"/>
    <a:srgbClr val="626B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6410"/>
  </p:normalViewPr>
  <p:slideViewPr>
    <p:cSldViewPr snapToGrid="0">
      <p:cViewPr varScale="1">
        <p:scale>
          <a:sx n="100" d="100"/>
          <a:sy n="100" d="100"/>
        </p:scale>
        <p:origin x="216" y="114"/>
      </p:cViewPr>
      <p:guideLst/>
    </p:cSldViewPr>
  </p:slideViewPr>
  <p:outlineViewPr>
    <p:cViewPr>
      <p:scale>
        <a:sx n="33" d="100"/>
        <a:sy n="33" d="100"/>
      </p:scale>
      <p:origin x="0" y="-207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141621"/>
            <a:ext cx="9144000" cy="1368342"/>
          </a:xfr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anchor="b">
            <a:normAutofit/>
          </a:bodyPr>
          <a:lstStyle>
            <a:lvl1pPr algn="ctr">
              <a:defRPr sz="9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4C1BE-94E2-4922-92E5-A408C1A22148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7B9DC-A10B-455F-B1F0-7F822E15F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29710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4C1BE-94E2-4922-92E5-A408C1A22148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7B9DC-A10B-455F-B1F0-7F822E15F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87554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4C1BE-94E2-4922-92E5-A408C1A22148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7B9DC-A10B-455F-B1F0-7F822E15F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538086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25000"/>
                  <a:alpha val="48000"/>
                </a:schemeClr>
              </a:gs>
              <a:gs pos="28000">
                <a:schemeClr val="tx1">
                  <a:lumMod val="75000"/>
                  <a:lumOff val="25000"/>
                  <a:alpha val="86000"/>
                </a:schemeClr>
              </a:gs>
              <a:gs pos="93000">
                <a:schemeClr val="bg2">
                  <a:lumMod val="25000"/>
                </a:schemeClr>
              </a:gs>
              <a:gs pos="100000">
                <a:schemeClr val="accent3">
                  <a:lumMod val="30000"/>
                  <a:lumOff val="7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984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4C1BE-94E2-4922-92E5-A408C1A22148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7B9DC-A10B-455F-B1F0-7F822E15F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159227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4C1BE-94E2-4922-92E5-A408C1A22148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7B9DC-A10B-455F-B1F0-7F822E15F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752773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4C1BE-94E2-4922-92E5-A408C1A22148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7B9DC-A10B-455F-B1F0-7F822E15F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0041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25000"/>
                  <a:alpha val="48000"/>
                </a:schemeClr>
              </a:gs>
              <a:gs pos="28000">
                <a:schemeClr val="tx1">
                  <a:lumMod val="75000"/>
                  <a:lumOff val="25000"/>
                  <a:alpha val="86000"/>
                </a:schemeClr>
              </a:gs>
              <a:gs pos="93000">
                <a:schemeClr val="bg2">
                  <a:lumMod val="25000"/>
                </a:schemeClr>
              </a:gs>
              <a:gs pos="100000">
                <a:schemeClr val="accent3">
                  <a:lumMod val="30000"/>
                  <a:lumOff val="7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4C1BE-94E2-4922-92E5-A408C1A22148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7B9DC-A10B-455F-B1F0-7F822E15F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725049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4C1BE-94E2-4922-92E5-A408C1A22148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7B9DC-A10B-455F-B1F0-7F822E15F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842666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4C1BE-94E2-4922-92E5-A408C1A22148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7B9DC-A10B-455F-B1F0-7F822E15F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454444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4C1BE-94E2-4922-92E5-A408C1A22148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7B9DC-A10B-455F-B1F0-7F822E15F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158155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4C1BE-94E2-4922-92E5-A408C1A22148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7B9DC-A10B-455F-B1F0-7F822E15F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167155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79845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4C1BE-94E2-4922-92E5-A408C1A22148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7B9DC-A10B-455F-B1F0-7F822E15F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833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 dir="vert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7200" b="1" kern="1200">
          <a:ln>
            <a:noFill/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Niagara Solid" panose="04020502070702020202" pitchFamily="8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227220"/>
            <a:ext cx="9144000" cy="2622885"/>
          </a:xfrm>
        </p:spPr>
        <p:txBody>
          <a:bodyPr>
            <a:noAutofit/>
          </a:bodyPr>
          <a:lstStyle/>
          <a:p>
            <a:r>
              <a:rPr lang="en-US" sz="19900" dirty="0" smtClean="0"/>
              <a:t>Progress</a:t>
            </a:r>
            <a:endParaRPr lang="en-US" sz="19900" dirty="0"/>
          </a:p>
        </p:txBody>
      </p:sp>
    </p:spTree>
    <p:extLst>
      <p:ext uri="{BB962C8B-B14F-4D97-AF65-F5344CB8AC3E}">
        <p14:creationId xmlns:p14="http://schemas.microsoft.com/office/powerpoint/2010/main" val="12757756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0001"/>
            <a:ext cx="12192000" cy="812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768" y="2920539"/>
            <a:ext cx="10515599" cy="1325563"/>
          </a:xfrm>
        </p:spPr>
        <p:txBody>
          <a:bodyPr/>
          <a:lstStyle/>
          <a:p>
            <a:pPr algn="r"/>
            <a:r>
              <a:rPr lang="en-US" dirty="0"/>
              <a:t>Jeremiah 6:16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934452" y="1443789"/>
            <a:ext cx="10515600" cy="1515979"/>
          </a:xfrm>
          <a:gradFill>
            <a:gsLst>
              <a:gs pos="0">
                <a:schemeClr val="tx1">
                  <a:lumMod val="95000"/>
                  <a:lumOff val="5000"/>
                  <a:alpha val="75000"/>
                </a:schemeClr>
              </a:gs>
              <a:gs pos="64000">
                <a:schemeClr val="tx1">
                  <a:lumMod val="85000"/>
                  <a:lumOff val="15000"/>
                  <a:alpha val="75000"/>
                </a:schemeClr>
              </a:gs>
              <a:gs pos="97000">
                <a:schemeClr val="tx1">
                  <a:lumMod val="85000"/>
                  <a:lumOff val="15000"/>
                  <a:alpha val="75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Thus </a:t>
            </a:r>
            <a:r>
              <a:rPr lang="en-US" dirty="0"/>
              <a:t>says the LORD: “Stand by the roads, and look, and ask for the ancient paths, where the good way is; and walk in it, and find rest for your souls. </a:t>
            </a:r>
            <a:r>
              <a:rPr lang="en-US" dirty="0" smtClean="0"/>
              <a:t>…”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3026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Tradition vs. Traditionalism</a:t>
            </a:r>
          </a:p>
          <a:p>
            <a:r>
              <a:rPr lang="en-US" dirty="0" smtClean="0"/>
              <a:t>Tradition: democracy of the dead</a:t>
            </a:r>
          </a:p>
          <a:p>
            <a:r>
              <a:rPr lang="en-US" dirty="0" smtClean="0"/>
              <a:t>Traditionalism: tyranny of the past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89" y="3806375"/>
            <a:ext cx="11596937" cy="257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5458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 vs. Progressivism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Progress vs. Progressivism</a:t>
            </a:r>
          </a:p>
          <a:p>
            <a:r>
              <a:rPr lang="en-US" dirty="0" smtClean="0"/>
              <a:t>Progress: looking to the future</a:t>
            </a:r>
          </a:p>
          <a:p>
            <a:r>
              <a:rPr lang="en-US" dirty="0" smtClean="0"/>
              <a:t>Progressivism: contempt for the past</a:t>
            </a:r>
          </a:p>
          <a:p>
            <a:pPr marL="0" indent="0">
              <a:buNone/>
            </a:pPr>
            <a:r>
              <a:rPr lang="en-US" b="1" dirty="0" smtClean="0"/>
              <a:t>Jeremiah </a:t>
            </a:r>
            <a:r>
              <a:rPr lang="en-US" b="1" dirty="0"/>
              <a:t>6:16</a:t>
            </a:r>
            <a:r>
              <a:rPr lang="en-US" dirty="0"/>
              <a:t>  Thus says the LORD: </a:t>
            </a:r>
            <a:r>
              <a:rPr lang="en-US" dirty="0" smtClean="0"/>
              <a:t>“Stand </a:t>
            </a:r>
            <a:r>
              <a:rPr lang="en-US" dirty="0"/>
              <a:t>by the roads, and look, and ask for the ancient paths, where the good way is; and walk in it, and find rest for your souls. But they said, </a:t>
            </a:r>
            <a:r>
              <a:rPr lang="en-US" dirty="0" smtClean="0"/>
              <a:t>‘We </a:t>
            </a:r>
            <a:r>
              <a:rPr lang="en-US" dirty="0"/>
              <a:t>will not walk in it</a:t>
            </a:r>
            <a:r>
              <a:rPr lang="en-US" dirty="0" smtClean="0"/>
              <a:t>.’” </a:t>
            </a:r>
          </a:p>
        </p:txBody>
      </p:sp>
    </p:spTree>
    <p:extLst>
      <p:ext uri="{BB962C8B-B14F-4D97-AF65-F5344CB8AC3E}">
        <p14:creationId xmlns:p14="http://schemas.microsoft.com/office/powerpoint/2010/main" val="36039896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View of the Past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7595937" cy="4798459"/>
          </a:xfrm>
        </p:spPr>
        <p:txBody>
          <a:bodyPr>
            <a:normAutofit/>
          </a:bodyPr>
          <a:lstStyle/>
          <a:p>
            <a:r>
              <a:rPr lang="en-US" b="1" dirty="0"/>
              <a:t>Traditionalism</a:t>
            </a:r>
            <a:r>
              <a:rPr lang="en-US" dirty="0"/>
              <a:t> seems to think that </a:t>
            </a:r>
            <a:r>
              <a:rPr lang="en-US" dirty="0" smtClean="0"/>
              <a:t>we have never done </a:t>
            </a:r>
            <a:r>
              <a:rPr lang="en-US" dirty="0"/>
              <a:t>wrong, or that nothing could ever be better.</a:t>
            </a:r>
          </a:p>
          <a:p>
            <a:r>
              <a:rPr lang="en-US" b="1" dirty="0"/>
              <a:t>Progressivism</a:t>
            </a:r>
            <a:r>
              <a:rPr lang="en-US" dirty="0"/>
              <a:t> seems to think that </a:t>
            </a:r>
            <a:r>
              <a:rPr lang="en-US" dirty="0" smtClean="0"/>
              <a:t>we have never </a:t>
            </a:r>
            <a:r>
              <a:rPr lang="en-US" dirty="0"/>
              <a:t>done right, or that nothing could ever be worse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7877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World Without Boundaries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7595937" cy="4798459"/>
          </a:xfrm>
        </p:spPr>
        <p:txBody>
          <a:bodyPr>
            <a:normAutofit/>
          </a:bodyPr>
          <a:lstStyle/>
          <a:p>
            <a:r>
              <a:rPr lang="en-US" b="1" dirty="0"/>
              <a:t>Traditionalism</a:t>
            </a:r>
            <a:r>
              <a:rPr lang="en-US" dirty="0"/>
              <a:t> </a:t>
            </a:r>
            <a:r>
              <a:rPr lang="en-US" dirty="0" smtClean="0"/>
              <a:t>wants to protect the past from the future by putting up boundaries.</a:t>
            </a:r>
            <a:endParaRPr lang="en-US" dirty="0"/>
          </a:p>
          <a:p>
            <a:r>
              <a:rPr lang="en-US" b="1" dirty="0" smtClean="0"/>
              <a:t>Progressivism</a:t>
            </a:r>
            <a:r>
              <a:rPr lang="en-US" dirty="0" smtClean="0"/>
              <a:t> wants to protect the future from the past by pulling down boundaries.</a:t>
            </a:r>
          </a:p>
          <a:p>
            <a:endParaRPr lang="en-US" dirty="0"/>
          </a:p>
          <a:p>
            <a:r>
              <a:rPr lang="en-US" b="1" dirty="0" smtClean="0"/>
              <a:t>Traditionalism</a:t>
            </a:r>
            <a:r>
              <a:rPr lang="en-US" dirty="0" smtClean="0"/>
              <a:t> wants to be safe, even at the cost of freedom.</a:t>
            </a:r>
          </a:p>
          <a:p>
            <a:r>
              <a:rPr lang="en-US" b="1" dirty="0" smtClean="0"/>
              <a:t>Progressivism</a:t>
            </a:r>
            <a:r>
              <a:rPr lang="en-US" dirty="0" smtClean="0"/>
              <a:t> wants to be free, even at the cost of safety.</a:t>
            </a:r>
          </a:p>
        </p:txBody>
      </p:sp>
      <p:pic>
        <p:nvPicPr>
          <p:cNvPr id="1026" name="Picture 2" descr="http://globe-views.com/dcim/dreams/falling/falling-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272" y="1825624"/>
            <a:ext cx="3280182" cy="47984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482271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That Arise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SOCIAL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Sexual Identity</a:t>
            </a:r>
          </a:p>
          <a:p>
            <a:r>
              <a:rPr lang="en-US" dirty="0" smtClean="0"/>
              <a:t>Gender Roles in the Family</a:t>
            </a:r>
          </a:p>
          <a:p>
            <a:r>
              <a:rPr lang="en-US" dirty="0" smtClean="0"/>
              <a:t>Subjective Ethics</a:t>
            </a:r>
          </a:p>
          <a:p>
            <a:r>
              <a:rPr lang="en-US" dirty="0" smtClean="0"/>
              <a:t>The Purpose of </a:t>
            </a:r>
            <a:r>
              <a:rPr lang="en-US" dirty="0" smtClean="0"/>
              <a:t>Society</a:t>
            </a:r>
            <a:endParaRPr lang="en-US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CHURCH LIFE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Marriage &amp; Sexuality</a:t>
            </a:r>
          </a:p>
          <a:p>
            <a:r>
              <a:rPr lang="en-US" dirty="0" smtClean="0"/>
              <a:t>Gender Roles in the Church</a:t>
            </a:r>
          </a:p>
          <a:p>
            <a:r>
              <a:rPr lang="en-US" dirty="0" smtClean="0"/>
              <a:t>Subjective Authority</a:t>
            </a:r>
          </a:p>
          <a:p>
            <a:r>
              <a:rPr lang="en-US" dirty="0" smtClean="0"/>
              <a:t>The Purpose of the </a:t>
            </a:r>
            <a:r>
              <a:rPr lang="en-US" dirty="0" smtClean="0"/>
              <a:t>Church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090454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World Without Boundaries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7054516" cy="47984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Judges 17:6</a:t>
            </a:r>
          </a:p>
          <a:p>
            <a:r>
              <a:rPr lang="en-US" dirty="0" smtClean="0"/>
              <a:t>Judges 18 – Violence &amp; Idolatry</a:t>
            </a:r>
          </a:p>
          <a:p>
            <a:r>
              <a:rPr lang="en-US" dirty="0" smtClean="0"/>
              <a:t>Judges 19 – Rape &amp; Murder</a:t>
            </a:r>
          </a:p>
          <a:p>
            <a:r>
              <a:rPr lang="en-US" dirty="0" smtClean="0"/>
              <a:t>Judges 20 – War</a:t>
            </a:r>
          </a:p>
          <a:p>
            <a:r>
              <a:rPr lang="en-US" dirty="0" smtClean="0"/>
              <a:t>Judges 21 – Human Trafficking</a:t>
            </a:r>
          </a:p>
          <a:p>
            <a:pPr marL="0" indent="0">
              <a:buNone/>
            </a:pPr>
            <a:r>
              <a:rPr lang="en-US" b="1" dirty="0" smtClean="0"/>
              <a:t>Judges 21:25</a:t>
            </a:r>
          </a:p>
          <a:p>
            <a:pPr marL="0" indent="0">
              <a:buNone/>
            </a:pPr>
            <a:r>
              <a:rPr lang="en-US" b="1" dirty="0" smtClean="0"/>
              <a:t>Aiming at “freedom,” we find only terror and oppression.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61157" y="1824712"/>
            <a:ext cx="3717760" cy="47993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174874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True Progress?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Psalm 119:105-112</a:t>
            </a:r>
          </a:p>
          <a:p>
            <a:r>
              <a:rPr lang="en-US" dirty="0" smtClean="0"/>
              <a:t>v. 105, Progress requires a guide</a:t>
            </a:r>
            <a:r>
              <a:rPr lang="en-US" dirty="0"/>
              <a:t>.</a:t>
            </a:r>
            <a:endParaRPr lang="en-US" dirty="0" smtClean="0"/>
          </a:p>
          <a:p>
            <a:r>
              <a:rPr lang="en-US" dirty="0" smtClean="0"/>
              <a:t>v. 106, Progress is devotion.</a:t>
            </a:r>
          </a:p>
          <a:p>
            <a:r>
              <a:rPr lang="en-US" dirty="0" smtClean="0"/>
              <a:t>v. 107, Progress requires a source.</a:t>
            </a:r>
          </a:p>
          <a:p>
            <a:r>
              <a:rPr lang="en-US" dirty="0" smtClean="0"/>
              <a:t>v. 108, Progress is humility (worship and learning).</a:t>
            </a:r>
          </a:p>
          <a:p>
            <a:r>
              <a:rPr lang="en-US" dirty="0" smtClean="0"/>
              <a:t>v. 109, Progress is remembrance.</a:t>
            </a:r>
          </a:p>
          <a:p>
            <a:r>
              <a:rPr lang="en-US" dirty="0" smtClean="0"/>
              <a:t>v. 110, Progress requires boundaries.</a:t>
            </a:r>
          </a:p>
          <a:p>
            <a:r>
              <a:rPr lang="en-US" dirty="0" smtClean="0"/>
              <a:t>v. 111, Progress is joyful.</a:t>
            </a:r>
          </a:p>
          <a:p>
            <a:r>
              <a:rPr lang="en-US" dirty="0" smtClean="0"/>
              <a:t>v. 113, Progress endures.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924139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What Is Progress?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4"/>
            <a:ext cx="6438900" cy="4798459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“We all want progress, but if you’re on the wrong road, progress means doing an about-turn and walking back to the right road; in that case, the man who turns back soonest is the most progressive.” – </a:t>
            </a:r>
            <a:r>
              <a:rPr lang="en-US" b="1" dirty="0" smtClean="0"/>
              <a:t>C.S. </a:t>
            </a:r>
            <a:r>
              <a:rPr lang="en-US" b="1" dirty="0" smtClean="0"/>
              <a:t>Lewis</a:t>
            </a:r>
            <a:endParaRPr lang="en-US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379" y="1825624"/>
            <a:ext cx="3800725" cy="47308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335083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436</Words>
  <Application>Microsoft Office PowerPoint</Application>
  <PresentationFormat>Widescreen</PresentationFormat>
  <Paragraphs>52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Niagara Solid</vt:lpstr>
      <vt:lpstr>Office Theme</vt:lpstr>
      <vt:lpstr>Progress</vt:lpstr>
      <vt:lpstr>Review</vt:lpstr>
      <vt:lpstr>Progress vs. Progressivism</vt:lpstr>
      <vt:lpstr>A View of the Past</vt:lpstr>
      <vt:lpstr>A World Without Boundaries</vt:lpstr>
      <vt:lpstr>Issues That Arise</vt:lpstr>
      <vt:lpstr>A World Without Boundaries</vt:lpstr>
      <vt:lpstr>What Is True Progress?</vt:lpstr>
      <vt:lpstr>What Is Progress?</vt:lpstr>
      <vt:lpstr>Jeremiah 6:16</vt:lpstr>
    </vt:vector>
  </TitlesOfParts>
  <Company>Tulsa Community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Postmodern Progress</dc:title>
  <dc:creator>Benjamin Williams</dc:creator>
  <cp:lastModifiedBy>Benjamin Williams</cp:lastModifiedBy>
  <cp:revision>19</cp:revision>
  <dcterms:created xsi:type="dcterms:W3CDTF">2015-01-19T19:06:20Z</dcterms:created>
  <dcterms:modified xsi:type="dcterms:W3CDTF">2015-01-28T18:43:05Z</dcterms:modified>
</cp:coreProperties>
</file>