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21" autoAdjust="0"/>
  </p:normalViewPr>
  <p:slideViewPr>
    <p:cSldViewPr snapToGrid="0">
      <p:cViewPr varScale="1">
        <p:scale>
          <a:sx n="94" d="100"/>
          <a:sy n="94" d="100"/>
        </p:scale>
        <p:origin x="108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72242"/>
            <a:ext cx="9144000" cy="2387600"/>
          </a:xfrm>
        </p:spPr>
        <p:txBody>
          <a:bodyPr anchor="b">
            <a:noAutofit/>
          </a:bodyPr>
          <a:lstStyle>
            <a:lvl1pPr algn="ctr">
              <a:defRPr sz="9600" b="1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09683"/>
            <a:ext cx="9144000" cy="441251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ln>
                  <a:solidFill>
                    <a:schemeClr val="bg2">
                      <a:lumMod val="50000"/>
                    </a:schemeClr>
                  </a:solidFill>
                </a:ln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20C-E0AC-4A27-AF55-4FCAD2AFD2B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9F9-46A1-4303-8A16-A9F714A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9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20C-E0AC-4A27-AF55-4FCAD2AFD2B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9F9-46A1-4303-8A16-A9F714A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20C-E0AC-4A27-AF55-4FCAD2AFD2B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9F9-46A1-4303-8A16-A9F714A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2766"/>
          </a:xfrm>
          <a:solidFill>
            <a:srgbClr val="484E50">
              <a:alpha val="89804"/>
            </a:srgb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20C-E0AC-4A27-AF55-4FCAD2AFD2B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9F9-46A1-4303-8A16-A9F714A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20C-E0AC-4A27-AF55-4FCAD2AFD2B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9F9-46A1-4303-8A16-A9F714A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20C-E0AC-4A27-AF55-4FCAD2AFD2B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9F9-46A1-4303-8A16-A9F714A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20C-E0AC-4A27-AF55-4FCAD2AFD2B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9F9-46A1-4303-8A16-A9F714A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0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20C-E0AC-4A27-AF55-4FCAD2AFD2B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9F9-46A1-4303-8A16-A9F714A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20C-E0AC-4A27-AF55-4FCAD2AFD2B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9F9-46A1-4303-8A16-A9F714A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20C-E0AC-4A27-AF55-4FCAD2AFD2B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9F9-46A1-4303-8A16-A9F714A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4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20C-E0AC-4A27-AF55-4FCAD2AFD2B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9F9-46A1-4303-8A16-A9F714A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F120C-E0AC-4A27-AF55-4FCAD2AFD2B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CA9F9-46A1-4303-8A16-A9F714A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2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haroni" panose="02010803020104030203" pitchFamily="2" charset="-79"/>
          <a:ea typeface="+mj-ea"/>
          <a:cs typeface="Aharoni" panose="020108030201040302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2672242"/>
            <a:ext cx="9408160" cy="2387600"/>
          </a:xfrm>
        </p:spPr>
        <p:txBody>
          <a:bodyPr/>
          <a:lstStyle/>
          <a:p>
            <a:r>
              <a:rPr lang="en-US" dirty="0" smtClean="0"/>
              <a:t>ILLUMINATION:</a:t>
            </a:r>
            <a:br>
              <a:rPr lang="en-US" dirty="0" smtClean="0"/>
            </a:br>
            <a:r>
              <a:rPr lang="en-US" dirty="0" smtClean="0"/>
              <a:t>REVISITED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LIGHT OF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WE HAVE 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b="1" baseline="0" dirty="0" smtClean="0"/>
              <a:t>Illumination</a:t>
            </a:r>
            <a:r>
              <a:rPr lang="en-US" baseline="0" dirty="0" smtClean="0"/>
              <a:t>: God’s light has broken into the world in Jesus.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baseline="0" dirty="0" smtClean="0"/>
              <a:t>Declaration</a:t>
            </a:r>
            <a:r>
              <a:rPr lang="en-US" baseline="0" dirty="0" smtClean="0"/>
              <a:t>: Jesus is declared to be God’s light in baptism.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baseline="0" dirty="0" smtClean="0"/>
              <a:t>Celebration</a:t>
            </a:r>
            <a:r>
              <a:rPr lang="en-US" baseline="0" dirty="0" smtClean="0"/>
              <a:t>: The arrival of the light is celebrated as in a wedding feast.</a:t>
            </a:r>
          </a:p>
          <a:p>
            <a:pPr lvl="0"/>
            <a:endParaRPr lang="en-US" baseline="0" dirty="0" smtClean="0"/>
          </a:p>
          <a:p>
            <a:pPr marL="0" lvl="0" indent="0" algn="ctr">
              <a:buNone/>
            </a:pPr>
            <a:r>
              <a:rPr lang="en-US" baseline="0" dirty="0" smtClean="0"/>
              <a:t>So is that it? Happily ever after?</a:t>
            </a:r>
          </a:p>
        </p:txBody>
      </p:sp>
    </p:spTree>
    <p:extLst>
      <p:ext uri="{BB962C8B-B14F-4D97-AF65-F5344CB8AC3E}">
        <p14:creationId xmlns:p14="http://schemas.microsoft.com/office/powerpoint/2010/main" val="329255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CLEANSING THE</a:t>
            </a:r>
            <a:r>
              <a:rPr lang="en-US" baseline="0" dirty="0" smtClean="0"/>
              <a:t> TEMPLE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John 2:13-17</a:t>
            </a:r>
          </a:p>
          <a:p>
            <a:pPr marL="228600" lvl="0" indent="-228600"/>
            <a:r>
              <a:rPr lang="en-US" dirty="0" smtClean="0"/>
              <a:t>This is the first conflict that Jesus encounters in John.</a:t>
            </a:r>
          </a:p>
          <a:p>
            <a:pPr marL="228600" lvl="0" indent="-228600"/>
            <a:r>
              <a:rPr lang="en-US" dirty="0" smtClean="0"/>
              <a:t>What happens when the Light of God enters the House of God? What happens when Messiah enters the Temple?</a:t>
            </a:r>
          </a:p>
          <a:p>
            <a:pPr marL="228600" lvl="0" indent="-228600"/>
            <a:r>
              <a:rPr lang="en-US" dirty="0" smtClean="0"/>
              <a:t>No Hallelujahs</a:t>
            </a:r>
            <a:r>
              <a:rPr lang="en-US" baseline="0" dirty="0" smtClean="0"/>
              <a:t> or shouts of praise.</a:t>
            </a:r>
          </a:p>
          <a:p>
            <a:pPr marL="228600" lvl="0" indent="-228600"/>
            <a:r>
              <a:rPr lang="en-US" baseline="0" dirty="0" smtClean="0"/>
              <a:t>Rebuke: “Take those things away; do not make my Father’s house a house of trade.”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05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PREPARED</a:t>
            </a:r>
            <a:r>
              <a:rPr lang="en-US" baseline="0" dirty="0" smtClean="0"/>
              <a:t> TO BE PERSECUTED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Matthew </a:t>
            </a:r>
            <a:r>
              <a:rPr lang="en-US" b="1" dirty="0" smtClean="0"/>
              <a:t>5:10-11</a:t>
            </a:r>
          </a:p>
          <a:p>
            <a:r>
              <a:rPr lang="en-US" dirty="0" smtClean="0"/>
              <a:t>When we read this teaching combined with John’s story, we get a clear message.</a:t>
            </a:r>
          </a:p>
          <a:p>
            <a:r>
              <a:rPr lang="en-US" dirty="0" smtClean="0"/>
              <a:t>Not everyone is happy that the light has entered the world.</a:t>
            </a:r>
          </a:p>
          <a:p>
            <a:r>
              <a:rPr lang="en-US" dirty="0" smtClean="0"/>
              <a:t>The reaction of darkness against light is often violent.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421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DARKNESS</a:t>
            </a:r>
            <a:r>
              <a:rPr lang="en-US" baseline="0" dirty="0" smtClean="0"/>
              <a:t> HATES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John </a:t>
            </a:r>
            <a:r>
              <a:rPr lang="en-US" dirty="0" smtClean="0"/>
              <a:t>3:16-21</a:t>
            </a:r>
          </a:p>
          <a:p>
            <a:r>
              <a:rPr lang="en-US" dirty="0" smtClean="0"/>
              <a:t>v. 16, God has acted</a:t>
            </a:r>
            <a:r>
              <a:rPr lang="en-US" baseline="0" dirty="0" smtClean="0"/>
              <a:t> in love.</a:t>
            </a:r>
          </a:p>
          <a:p>
            <a:r>
              <a:rPr lang="en-US" baseline="0" dirty="0" smtClean="0"/>
              <a:t>v. 17-18, God did not act in order to condemn.</a:t>
            </a:r>
          </a:p>
          <a:p>
            <a:r>
              <a:rPr lang="en-US" baseline="0" dirty="0" smtClean="0"/>
              <a:t>v. 19,</a:t>
            </a:r>
            <a:r>
              <a:rPr lang="en-US" dirty="0" smtClean="0"/>
              <a:t> However, the mere existence of God’s Light casts judgment on darkness.</a:t>
            </a:r>
          </a:p>
          <a:p>
            <a:r>
              <a:rPr lang="en-US" dirty="0" smtClean="0"/>
              <a:t>v. 20, Sin wants to be hidden. Light does not allow it.</a:t>
            </a:r>
          </a:p>
          <a:p>
            <a:r>
              <a:rPr lang="en-US" dirty="0" smtClean="0"/>
              <a:t>v. 21, Only righteousness can stand to be exposed to God’s Light.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Matthew </a:t>
            </a:r>
            <a:r>
              <a:rPr lang="en-US" b="1" dirty="0" smtClean="0"/>
              <a:t>5:14-16</a:t>
            </a:r>
          </a:p>
          <a:p>
            <a:r>
              <a:rPr lang="en-US" dirty="0" smtClean="0"/>
              <a:t>So what</a:t>
            </a:r>
            <a:r>
              <a:rPr lang="en-US" baseline="0" dirty="0" smtClean="0"/>
              <a:t> does this mean for us?</a:t>
            </a:r>
          </a:p>
          <a:p>
            <a:r>
              <a:rPr lang="en-US" baseline="0" dirty="0" smtClean="0"/>
              <a:t>ILLUMINATION: We are also called to be light.</a:t>
            </a:r>
          </a:p>
          <a:p>
            <a:r>
              <a:rPr lang="en-US" baseline="0" dirty="0" smtClean="0"/>
              <a:t>DECLARATION: We declare and are declared in baptism.</a:t>
            </a:r>
          </a:p>
          <a:p>
            <a:r>
              <a:rPr lang="en-US" baseline="0" dirty="0" smtClean="0"/>
              <a:t>CELEBRATION: We share in the joy of Christ Jesus.</a:t>
            </a:r>
          </a:p>
          <a:p>
            <a:r>
              <a:rPr lang="en-US" baseline="0" dirty="0" smtClean="0"/>
              <a:t>But we also must expect the opposition of darkness.</a:t>
            </a:r>
          </a:p>
          <a:p>
            <a:pPr marL="0" indent="0">
              <a:buNone/>
            </a:pPr>
            <a:r>
              <a:rPr lang="en-US" b="1" dirty="0" smtClean="0"/>
              <a:t>1 John </a:t>
            </a:r>
            <a:r>
              <a:rPr lang="en-US" b="1" dirty="0"/>
              <a:t>3:1</a:t>
            </a:r>
            <a:r>
              <a:rPr lang="en-US" dirty="0"/>
              <a:t>  See what kind of love the Father has given to us, that we should be called children of God; and so we are. The reason why the world does not know us is that it did not know him.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339</TotalTime>
  <Words>341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Aharoni</vt:lpstr>
      <vt:lpstr>Arial</vt:lpstr>
      <vt:lpstr>Calibri</vt:lpstr>
      <vt:lpstr>Office Theme</vt:lpstr>
      <vt:lpstr>ILLUMINATION: REVISITED</vt:lpstr>
      <vt:lpstr>WHAT WE HAVE SEEN</vt:lpstr>
      <vt:lpstr>CLEANSING THE TEMPLE</vt:lpstr>
      <vt:lpstr>PREPARED TO BE PERSECUTED</vt:lpstr>
      <vt:lpstr>DARKNESS HATES LIGHT</vt:lpstr>
      <vt:lpstr>BE LIGHT</vt:lpstr>
    </vt:vector>
  </TitlesOfParts>
  <Company>Tulsa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Williams</dc:creator>
  <cp:lastModifiedBy>Benjamin Williams</cp:lastModifiedBy>
  <cp:revision>22</cp:revision>
  <dcterms:created xsi:type="dcterms:W3CDTF">2014-12-29T16:19:40Z</dcterms:created>
  <dcterms:modified xsi:type="dcterms:W3CDTF">2015-01-21T16:05:30Z</dcterms:modified>
</cp:coreProperties>
</file>