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7" autoAdjust="0"/>
    <p:restoredTop sz="86421" autoAdjust="0"/>
  </p:normalViewPr>
  <p:slideViewPr>
    <p:cSldViewPr snapToGrid="0">
      <p:cViewPr varScale="1">
        <p:scale>
          <a:sx n="94" d="100"/>
          <a:sy n="94" d="100"/>
        </p:scale>
        <p:origin x="108" y="22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b="48468"/>
          <a:stretch/>
        </p:blipFill>
        <p:spPr>
          <a:xfrm>
            <a:off x="-1" y="0"/>
            <a:ext cx="12192001" cy="6882063"/>
          </a:xfrm>
          <a:prstGeom prst="rect">
            <a:avLst/>
          </a:prstGeom>
        </p:spPr>
      </p:pic>
      <p:sp>
        <p:nvSpPr>
          <p:cNvPr id="2" name="Title 1"/>
          <p:cNvSpPr>
            <a:spLocks noGrp="1"/>
          </p:cNvSpPr>
          <p:nvPr>
            <p:ph type="ctrTitle"/>
          </p:nvPr>
        </p:nvSpPr>
        <p:spPr>
          <a:xfrm>
            <a:off x="3264194" y="2823904"/>
            <a:ext cx="8669079" cy="2339163"/>
          </a:xfrm>
          <a:scene3d>
            <a:camera prst="obliqueBottomRight"/>
            <a:lightRig rig="threePt" dir="t"/>
          </a:scene3d>
        </p:spPr>
        <p:txBody>
          <a:bodyPr anchor="b"/>
          <a:lstStyle>
            <a:lvl1pPr algn="ctr">
              <a:defRPr sz="6000">
                <a:solidFill>
                  <a:schemeClr val="bg1"/>
                </a:solidFill>
                <a:effectLst>
                  <a:outerShdw blurRad="38100" dist="38100" dir="2700000" algn="tl">
                    <a:srgbClr val="000000">
                      <a:alpha val="43137"/>
                    </a:srgbClr>
                  </a:outerShdw>
                </a:effectLst>
                <a:latin typeface="Franklin Gothic Heavy" panose="020B09030201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48000" y="5560828"/>
            <a:ext cx="8885273" cy="1160647"/>
          </a:xfrm>
        </p:spPr>
        <p:txBody>
          <a:bodyPr>
            <a:normAutofit/>
          </a:bodyPr>
          <a:lstStyle>
            <a:lvl1pPr marL="0" indent="0" algn="ctr">
              <a:buNone/>
              <a:defRPr sz="2800" b="1">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D789BBF-1DA0-4CD5-AF07-0723DBCA2B3B}"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85402-1EA0-492E-948D-92A71B3D9950}" type="slidenum">
              <a:rPr lang="en-US" smtClean="0"/>
              <a:t>‹#›</a:t>
            </a:fld>
            <a:endParaRPr lang="en-US"/>
          </a:p>
        </p:txBody>
      </p:sp>
    </p:spTree>
    <p:extLst>
      <p:ext uri="{BB962C8B-B14F-4D97-AF65-F5344CB8AC3E}">
        <p14:creationId xmlns:p14="http://schemas.microsoft.com/office/powerpoint/2010/main" val="684080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789BBF-1DA0-4CD5-AF07-0723DBCA2B3B}"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85402-1EA0-492E-948D-92A71B3D9950}" type="slidenum">
              <a:rPr lang="en-US" smtClean="0"/>
              <a:t>‹#›</a:t>
            </a:fld>
            <a:endParaRPr lang="en-US"/>
          </a:p>
        </p:txBody>
      </p:sp>
    </p:spTree>
    <p:extLst>
      <p:ext uri="{BB962C8B-B14F-4D97-AF65-F5344CB8AC3E}">
        <p14:creationId xmlns:p14="http://schemas.microsoft.com/office/powerpoint/2010/main" val="164167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789BBF-1DA0-4CD5-AF07-0723DBCA2B3B}"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85402-1EA0-492E-948D-92A71B3D9950}" type="slidenum">
              <a:rPr lang="en-US" smtClean="0"/>
              <a:t>‹#›</a:t>
            </a:fld>
            <a:endParaRPr lang="en-US"/>
          </a:p>
        </p:txBody>
      </p:sp>
    </p:spTree>
    <p:extLst>
      <p:ext uri="{BB962C8B-B14F-4D97-AF65-F5344CB8AC3E}">
        <p14:creationId xmlns:p14="http://schemas.microsoft.com/office/powerpoint/2010/main" val="3638868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lum bright="-15000"/>
            <a:extLst>
              <a:ext uri="{28A0092B-C50C-407E-A947-70E740481C1C}">
                <a14:useLocalDpi xmlns:a14="http://schemas.microsoft.com/office/drawing/2010/main" val="0"/>
              </a:ext>
            </a:extLst>
          </a:blip>
          <a:srcRect t="52662"/>
          <a:stretch/>
        </p:blipFill>
        <p:spPr>
          <a:xfrm>
            <a:off x="0" y="-9332"/>
            <a:ext cx="12192001" cy="6867331"/>
          </a:xfrm>
          <a:prstGeom prst="rect">
            <a:avLst/>
          </a:prstGeom>
        </p:spPr>
      </p:pic>
      <p:sp>
        <p:nvSpPr>
          <p:cNvPr id="2" name="Title 1"/>
          <p:cNvSpPr>
            <a:spLocks noGrp="1"/>
          </p:cNvSpPr>
          <p:nvPr>
            <p:ph type="title"/>
          </p:nvPr>
        </p:nvSpPr>
        <p:spPr/>
        <p:txBody>
          <a:bodyPr>
            <a:normAutofit/>
          </a:bodyPr>
          <a:lstStyle>
            <a:lvl1pPr>
              <a:defRPr sz="5400" b="1">
                <a:solidFill>
                  <a:schemeClr val="bg1"/>
                </a:solidFill>
                <a:effectLst>
                  <a:outerShdw blurRad="38100" dist="38100" dir="2700000" algn="tl">
                    <a:srgbClr val="000000">
                      <a:alpha val="43137"/>
                    </a:srgbClr>
                  </a:outerShdw>
                </a:effectLst>
                <a:latin typeface="Franklin Gothic Heavy" panose="020B0903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825625"/>
            <a:ext cx="10515600" cy="4895850"/>
          </a:xfrm>
        </p:spPr>
        <p:txBody>
          <a:bodyPr>
            <a:normAutofit/>
          </a:bodyPr>
          <a:lstStyle>
            <a:lvl1pPr>
              <a:defRPr sz="3600" b="1">
                <a:ln w="3175">
                  <a:noFill/>
                </a:ln>
                <a:solidFill>
                  <a:schemeClr val="bg1"/>
                </a:solidFill>
                <a:effectLst>
                  <a:outerShdw blurRad="38100" dist="38100" dir="2700000" algn="tl">
                    <a:srgbClr val="000000">
                      <a:alpha val="43137"/>
                    </a:srgbClr>
                  </a:outerShdw>
                </a:effectLst>
              </a:defRPr>
            </a:lvl1pPr>
            <a:lvl2pPr>
              <a:defRPr sz="3200" b="1">
                <a:ln w="3175">
                  <a:noFill/>
                </a:ln>
                <a:solidFill>
                  <a:schemeClr val="bg1"/>
                </a:solidFill>
                <a:effectLst>
                  <a:outerShdw blurRad="38100" dist="38100" dir="2700000" algn="tl">
                    <a:srgbClr val="000000">
                      <a:alpha val="43137"/>
                    </a:srgbClr>
                  </a:outerShdw>
                </a:effectLst>
              </a:defRPr>
            </a:lvl2pPr>
            <a:lvl3pPr>
              <a:defRPr sz="2800" b="1">
                <a:ln w="3175">
                  <a:noFill/>
                </a:ln>
                <a:solidFill>
                  <a:schemeClr val="bg1"/>
                </a:solidFill>
                <a:effectLst>
                  <a:outerShdw blurRad="38100" dist="38100" dir="2700000" algn="tl">
                    <a:srgbClr val="000000">
                      <a:alpha val="43137"/>
                    </a:srgbClr>
                  </a:outerShdw>
                </a:effectLst>
              </a:defRPr>
            </a:lvl3pPr>
            <a:lvl4pPr>
              <a:defRPr sz="2400" b="1">
                <a:ln w="3175">
                  <a:noFill/>
                </a:ln>
                <a:solidFill>
                  <a:schemeClr val="bg1"/>
                </a:solidFill>
                <a:effectLst>
                  <a:outerShdw blurRad="38100" dist="38100" dir="2700000" algn="tl">
                    <a:srgbClr val="000000">
                      <a:alpha val="43137"/>
                    </a:srgbClr>
                  </a:outerShdw>
                </a:effectLst>
              </a:defRPr>
            </a:lvl4pPr>
            <a:lvl5pPr>
              <a:defRPr sz="2400" b="1">
                <a:ln w="3175">
                  <a:noFill/>
                </a:ln>
                <a:solidFill>
                  <a:schemeClr val="bg1"/>
                </a:solidFill>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D789BBF-1DA0-4CD5-AF07-0723DBCA2B3B}"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85402-1EA0-492E-948D-92A71B3D9950}" type="slidenum">
              <a:rPr lang="en-US" smtClean="0"/>
              <a:t>‹#›</a:t>
            </a:fld>
            <a:endParaRPr lang="en-US"/>
          </a:p>
        </p:txBody>
      </p:sp>
    </p:spTree>
    <p:extLst>
      <p:ext uri="{BB962C8B-B14F-4D97-AF65-F5344CB8AC3E}">
        <p14:creationId xmlns:p14="http://schemas.microsoft.com/office/powerpoint/2010/main" val="2625895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789BBF-1DA0-4CD5-AF07-0723DBCA2B3B}"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85402-1EA0-492E-948D-92A71B3D9950}" type="slidenum">
              <a:rPr lang="en-US" smtClean="0"/>
              <a:t>‹#›</a:t>
            </a:fld>
            <a:endParaRPr lang="en-US"/>
          </a:p>
        </p:txBody>
      </p:sp>
    </p:spTree>
    <p:extLst>
      <p:ext uri="{BB962C8B-B14F-4D97-AF65-F5344CB8AC3E}">
        <p14:creationId xmlns:p14="http://schemas.microsoft.com/office/powerpoint/2010/main" val="406860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789BBF-1DA0-4CD5-AF07-0723DBCA2B3B}" type="datetimeFigureOut">
              <a:rPr lang="en-US" smtClean="0"/>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85402-1EA0-492E-948D-92A71B3D9950}" type="slidenum">
              <a:rPr lang="en-US" smtClean="0"/>
              <a:t>‹#›</a:t>
            </a:fld>
            <a:endParaRPr lang="en-US"/>
          </a:p>
        </p:txBody>
      </p:sp>
    </p:spTree>
    <p:extLst>
      <p:ext uri="{BB962C8B-B14F-4D97-AF65-F5344CB8AC3E}">
        <p14:creationId xmlns:p14="http://schemas.microsoft.com/office/powerpoint/2010/main" val="263926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789BBF-1DA0-4CD5-AF07-0723DBCA2B3B}" type="datetimeFigureOut">
              <a:rPr lang="en-US" smtClean="0"/>
              <a:t>11/5/2014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285402-1EA0-492E-948D-92A71B3D9950}" type="slidenum">
              <a:rPr lang="en-US" smtClean="0"/>
              <a:t>‹#›</a:t>
            </a:fld>
            <a:endParaRPr lang="en-US"/>
          </a:p>
        </p:txBody>
      </p:sp>
    </p:spTree>
    <p:extLst>
      <p:ext uri="{BB962C8B-B14F-4D97-AF65-F5344CB8AC3E}">
        <p14:creationId xmlns:p14="http://schemas.microsoft.com/office/powerpoint/2010/main" val="3946047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789BBF-1DA0-4CD5-AF07-0723DBCA2B3B}" type="datetimeFigureOut">
              <a:rPr lang="en-US" smtClean="0"/>
              <a:t>11/5/2014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285402-1EA0-492E-948D-92A71B3D9950}" type="slidenum">
              <a:rPr lang="en-US" smtClean="0"/>
              <a:t>‹#›</a:t>
            </a:fld>
            <a:endParaRPr lang="en-US"/>
          </a:p>
        </p:txBody>
      </p:sp>
    </p:spTree>
    <p:extLst>
      <p:ext uri="{BB962C8B-B14F-4D97-AF65-F5344CB8AC3E}">
        <p14:creationId xmlns:p14="http://schemas.microsoft.com/office/powerpoint/2010/main" val="3507255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789BBF-1DA0-4CD5-AF07-0723DBCA2B3B}" type="datetimeFigureOut">
              <a:rPr lang="en-US" smtClean="0"/>
              <a:t>11/5/2014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285402-1EA0-492E-948D-92A71B3D9950}" type="slidenum">
              <a:rPr lang="en-US" smtClean="0"/>
              <a:t>‹#›</a:t>
            </a:fld>
            <a:endParaRPr lang="en-US"/>
          </a:p>
        </p:txBody>
      </p:sp>
    </p:spTree>
    <p:extLst>
      <p:ext uri="{BB962C8B-B14F-4D97-AF65-F5344CB8AC3E}">
        <p14:creationId xmlns:p14="http://schemas.microsoft.com/office/powerpoint/2010/main" val="526411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789BBF-1DA0-4CD5-AF07-0723DBCA2B3B}" type="datetimeFigureOut">
              <a:rPr lang="en-US" smtClean="0"/>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85402-1EA0-492E-948D-92A71B3D9950}" type="slidenum">
              <a:rPr lang="en-US" smtClean="0"/>
              <a:t>‹#›</a:t>
            </a:fld>
            <a:endParaRPr lang="en-US"/>
          </a:p>
        </p:txBody>
      </p:sp>
    </p:spTree>
    <p:extLst>
      <p:ext uri="{BB962C8B-B14F-4D97-AF65-F5344CB8AC3E}">
        <p14:creationId xmlns:p14="http://schemas.microsoft.com/office/powerpoint/2010/main" val="2246400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789BBF-1DA0-4CD5-AF07-0723DBCA2B3B}" type="datetimeFigureOut">
              <a:rPr lang="en-US" smtClean="0"/>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85402-1EA0-492E-948D-92A71B3D9950}" type="slidenum">
              <a:rPr lang="en-US" smtClean="0"/>
              <a:t>‹#›</a:t>
            </a:fld>
            <a:endParaRPr lang="en-US"/>
          </a:p>
        </p:txBody>
      </p:sp>
    </p:spTree>
    <p:extLst>
      <p:ext uri="{BB962C8B-B14F-4D97-AF65-F5344CB8AC3E}">
        <p14:creationId xmlns:p14="http://schemas.microsoft.com/office/powerpoint/2010/main" val="1171987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789BBF-1DA0-4CD5-AF07-0723DBCA2B3B}" type="datetimeFigureOut">
              <a:rPr lang="en-US" smtClean="0"/>
              <a:t>11/5/2014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285402-1EA0-492E-948D-92A71B3D9950}" type="slidenum">
              <a:rPr lang="en-US" smtClean="0"/>
              <a:t>‹#›</a:t>
            </a:fld>
            <a:endParaRPr lang="en-US"/>
          </a:p>
        </p:txBody>
      </p:sp>
    </p:spTree>
    <p:extLst>
      <p:ext uri="{BB962C8B-B14F-4D97-AF65-F5344CB8AC3E}">
        <p14:creationId xmlns:p14="http://schemas.microsoft.com/office/powerpoint/2010/main" val="1588913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400" kern="1200">
          <a:ln>
            <a:solidFill>
              <a:schemeClr val="tx1"/>
            </a:solidFill>
          </a:ln>
          <a:solidFill>
            <a:schemeClr val="bg1"/>
          </a:solidFill>
          <a:effectLst>
            <a:outerShdw blurRad="38100" dist="38100" dir="2700000" algn="tl">
              <a:srgbClr val="000000">
                <a:alpha val="43137"/>
              </a:srgbClr>
            </a:outerShdw>
          </a:effectLst>
          <a:latin typeface="Franklin Gothic Heavy" panose="020B09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DROWNING</a:t>
            </a:r>
            <a:r>
              <a:rPr lang="en-US" baseline="0" dirty="0" smtClean="0"/>
              <a:t> &amp; PRAYING</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459021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Into the Sea</a:t>
            </a:r>
            <a:endParaRPr lang="en-US" dirty="0"/>
          </a:p>
        </p:txBody>
      </p:sp>
      <p:sp>
        <p:nvSpPr>
          <p:cNvPr id="3" name="Content Placeholder 2"/>
          <p:cNvSpPr>
            <a:spLocks noGrp="1"/>
          </p:cNvSpPr>
          <p:nvPr>
            <p:ph idx="1"/>
          </p:nvPr>
        </p:nvSpPr>
        <p:spPr/>
        <p:txBody>
          <a:bodyPr>
            <a:normAutofit/>
          </a:bodyPr>
          <a:lstStyle/>
          <a:p>
            <a:pPr marL="0" lvl="0" indent="0">
              <a:buNone/>
            </a:pPr>
            <a:r>
              <a:rPr lang="en-US" baseline="0" dirty="0" smtClean="0"/>
              <a:t>Jonah 1:15</a:t>
            </a:r>
          </a:p>
          <a:p>
            <a:pPr lvl="0"/>
            <a:r>
              <a:rPr lang="en-US" baseline="0" dirty="0" smtClean="0"/>
              <a:t>We left Jonah being tossed overboard to his death.</a:t>
            </a:r>
          </a:p>
          <a:p>
            <a:pPr lvl="0"/>
            <a:r>
              <a:rPr lang="en-US" baseline="0" dirty="0" smtClean="0"/>
              <a:t>This would be an adequate story if Jonah just died.</a:t>
            </a:r>
          </a:p>
          <a:p>
            <a:pPr lvl="0"/>
            <a:r>
              <a:rPr lang="en-US" baseline="0" dirty="0" smtClean="0"/>
              <a:t>However, this is a GOSPEL story, a GOD story, so it doesn’t end here.</a:t>
            </a:r>
          </a:p>
        </p:txBody>
      </p:sp>
    </p:spTree>
    <p:extLst>
      <p:ext uri="{BB962C8B-B14F-4D97-AF65-F5344CB8AC3E}">
        <p14:creationId xmlns:p14="http://schemas.microsoft.com/office/powerpoint/2010/main" val="67152283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Jonah Drowned</a:t>
            </a:r>
            <a:endParaRPr lang="en-US" dirty="0"/>
          </a:p>
        </p:txBody>
      </p:sp>
      <p:sp>
        <p:nvSpPr>
          <p:cNvPr id="3" name="Content Placeholder 2"/>
          <p:cNvSpPr>
            <a:spLocks noGrp="1"/>
          </p:cNvSpPr>
          <p:nvPr>
            <p:ph idx="1"/>
          </p:nvPr>
        </p:nvSpPr>
        <p:spPr/>
        <p:txBody>
          <a:bodyPr/>
          <a:lstStyle/>
          <a:p>
            <a:pPr marL="0" indent="0">
              <a:buNone/>
            </a:pPr>
            <a:r>
              <a:rPr lang="en-US" dirty="0" smtClean="0"/>
              <a:t>Jonah 2:2-9</a:t>
            </a:r>
          </a:p>
          <a:p>
            <a:r>
              <a:rPr lang="en-US" dirty="0" smtClean="0"/>
              <a:t>“out of the belly of </a:t>
            </a:r>
            <a:r>
              <a:rPr lang="en-US" dirty="0" err="1" smtClean="0"/>
              <a:t>Sheol</a:t>
            </a:r>
            <a:r>
              <a:rPr lang="en-US" dirty="0" smtClean="0"/>
              <a:t>” (2:2)</a:t>
            </a:r>
          </a:p>
          <a:p>
            <a:r>
              <a:rPr lang="en-US" dirty="0" smtClean="0"/>
              <a:t>“to take my life” (2:5)</a:t>
            </a:r>
          </a:p>
          <a:p>
            <a:r>
              <a:rPr lang="en-US" dirty="0" smtClean="0"/>
              <a:t>“weeds</a:t>
            </a:r>
            <a:r>
              <a:rPr lang="en-US" baseline="0" dirty="0" smtClean="0"/>
              <a:t> were wrapped about my head at the roots of the mountains” (2:5-6)</a:t>
            </a:r>
          </a:p>
          <a:p>
            <a:r>
              <a:rPr lang="en-US" baseline="0" dirty="0" smtClean="0"/>
              <a:t>“I went down to the land whose bars closed upon me forever” (2:6)</a:t>
            </a:r>
          </a:p>
        </p:txBody>
      </p:sp>
    </p:spTree>
    <p:extLst>
      <p:ext uri="{BB962C8B-B14F-4D97-AF65-F5344CB8AC3E}">
        <p14:creationId xmlns:p14="http://schemas.microsoft.com/office/powerpoint/2010/main" val="38418477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LORD Appointed</a:t>
            </a:r>
            <a:r>
              <a:rPr lang="en-US" baseline="0" dirty="0" smtClean="0"/>
              <a:t> a Great Fish</a:t>
            </a:r>
            <a:endParaRPr lang="en-US" dirty="0"/>
          </a:p>
        </p:txBody>
      </p:sp>
      <p:sp>
        <p:nvSpPr>
          <p:cNvPr id="3" name="Content Placeholder 2"/>
          <p:cNvSpPr>
            <a:spLocks noGrp="1"/>
          </p:cNvSpPr>
          <p:nvPr>
            <p:ph idx="1"/>
          </p:nvPr>
        </p:nvSpPr>
        <p:spPr>
          <a:xfrm>
            <a:off x="838200" y="1825624"/>
            <a:ext cx="10515600" cy="5032375"/>
          </a:xfrm>
        </p:spPr>
        <p:txBody>
          <a:bodyPr>
            <a:normAutofit lnSpcReduction="10000"/>
          </a:bodyPr>
          <a:lstStyle/>
          <a:p>
            <a:pPr marL="0" indent="0">
              <a:buNone/>
            </a:pPr>
            <a:r>
              <a:rPr lang="en-US" b="1" dirty="0" smtClean="0"/>
              <a:t>Jonah 1:17</a:t>
            </a:r>
          </a:p>
          <a:p>
            <a:r>
              <a:rPr lang="en-US" dirty="0" smtClean="0"/>
              <a:t>The fish is not a punishment. It is salvation.</a:t>
            </a:r>
          </a:p>
          <a:p>
            <a:r>
              <a:rPr lang="en-US" dirty="0" smtClean="0"/>
              <a:t>God does the saving before we ever even know that we are lost.</a:t>
            </a:r>
          </a:p>
          <a:p>
            <a:r>
              <a:rPr lang="en-US" dirty="0" smtClean="0"/>
              <a:t>Romans 5:6-8  </a:t>
            </a:r>
            <a:r>
              <a:rPr lang="en-US" dirty="0"/>
              <a:t>For while we were still weak, at the right time Christ died for the ungodly. </a:t>
            </a:r>
            <a:r>
              <a:rPr lang="en-US" dirty="0" smtClean="0"/>
              <a:t>For </a:t>
            </a:r>
            <a:r>
              <a:rPr lang="en-US" dirty="0"/>
              <a:t>one will scarcely die for a righteous </a:t>
            </a:r>
            <a:r>
              <a:rPr lang="en-US" dirty="0" smtClean="0"/>
              <a:t>person -- though </a:t>
            </a:r>
            <a:r>
              <a:rPr lang="en-US" dirty="0"/>
              <a:t>perhaps for a good person one would dare even to </a:t>
            </a:r>
            <a:r>
              <a:rPr lang="en-US" dirty="0" smtClean="0"/>
              <a:t>die -- but </a:t>
            </a:r>
            <a:r>
              <a:rPr lang="en-US" dirty="0"/>
              <a:t>God shows his love for us in that while we were still sinners, Christ died for us</a:t>
            </a:r>
            <a:r>
              <a:rPr lang="en-US" dirty="0" smtClean="0"/>
              <a:t>.</a:t>
            </a:r>
          </a:p>
        </p:txBody>
      </p:sp>
    </p:spTree>
    <p:extLst>
      <p:ext uri="{BB962C8B-B14F-4D97-AF65-F5344CB8AC3E}">
        <p14:creationId xmlns:p14="http://schemas.microsoft.com/office/powerpoint/2010/main" val="3899337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Jonah Prayed</a:t>
            </a:r>
            <a:endParaRPr lang="en-US" dirty="0"/>
          </a:p>
        </p:txBody>
      </p:sp>
      <p:sp>
        <p:nvSpPr>
          <p:cNvPr id="3" name="Content Placeholder 2"/>
          <p:cNvSpPr>
            <a:spLocks noGrp="1"/>
          </p:cNvSpPr>
          <p:nvPr>
            <p:ph idx="1"/>
          </p:nvPr>
        </p:nvSpPr>
        <p:spPr/>
        <p:txBody>
          <a:bodyPr/>
          <a:lstStyle/>
          <a:p>
            <a:pPr marL="0" lvl="0" indent="0">
              <a:buNone/>
            </a:pPr>
            <a:r>
              <a:rPr lang="en-US" dirty="0" smtClean="0"/>
              <a:t>Jonah</a:t>
            </a:r>
            <a:r>
              <a:rPr lang="en-US" baseline="0" dirty="0" smtClean="0"/>
              <a:t> 2:1, 7</a:t>
            </a:r>
          </a:p>
          <a:p>
            <a:pPr lvl="0"/>
            <a:r>
              <a:rPr lang="en-US" baseline="0" dirty="0" smtClean="0"/>
              <a:t>When you are drowning, look up.</a:t>
            </a:r>
          </a:p>
          <a:p>
            <a:pPr lvl="0"/>
            <a:r>
              <a:rPr lang="en-US" baseline="0" dirty="0" smtClean="0"/>
              <a:t>Discussion: Sinner’s Prayer</a:t>
            </a:r>
          </a:p>
          <a:p>
            <a:pPr lvl="0"/>
            <a:r>
              <a:rPr lang="en-US" dirty="0" smtClean="0"/>
              <a:t>1 Peter 3:21 “an appeal to God for a good conscience”</a:t>
            </a:r>
          </a:p>
          <a:p>
            <a:pPr lvl="0"/>
            <a:r>
              <a:rPr lang="en-US" baseline="0" dirty="0" smtClean="0"/>
              <a:t>Acts 22:16</a:t>
            </a:r>
            <a:r>
              <a:rPr lang="en-US" dirty="0" smtClean="0"/>
              <a:t> “calling on his name”</a:t>
            </a:r>
          </a:p>
          <a:p>
            <a:pPr lvl="0"/>
            <a:r>
              <a:rPr lang="en-US" baseline="0" dirty="0" smtClean="0"/>
              <a:t>Baptism is the sinner’s prayer.</a:t>
            </a:r>
          </a:p>
        </p:txBody>
      </p:sp>
    </p:spTree>
    <p:extLst>
      <p:ext uri="{BB962C8B-B14F-4D97-AF65-F5344CB8AC3E}">
        <p14:creationId xmlns:p14="http://schemas.microsoft.com/office/powerpoint/2010/main" val="38935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Jonah &amp; Jesus</a:t>
            </a:r>
            <a:endParaRPr lang="en-US" dirty="0"/>
          </a:p>
        </p:txBody>
      </p:sp>
      <p:sp>
        <p:nvSpPr>
          <p:cNvPr id="3" name="Content Placeholder 2"/>
          <p:cNvSpPr>
            <a:spLocks noGrp="1"/>
          </p:cNvSpPr>
          <p:nvPr>
            <p:ph idx="1"/>
          </p:nvPr>
        </p:nvSpPr>
        <p:spPr/>
        <p:txBody>
          <a:bodyPr/>
          <a:lstStyle/>
          <a:p>
            <a:pPr marL="0" indent="0">
              <a:buNone/>
            </a:pPr>
            <a:r>
              <a:rPr lang="en-US" b="1" dirty="0" smtClean="0"/>
              <a:t>Jonah’s story is a GOSPEL story, because it does not end in death.</a:t>
            </a:r>
          </a:p>
          <a:p>
            <a:r>
              <a:rPr lang="en-US" b="1" dirty="0" smtClean="0"/>
              <a:t>Matthew 12:39-40</a:t>
            </a:r>
            <a:r>
              <a:rPr lang="en-US" dirty="0" smtClean="0"/>
              <a:t>  But he answered them, “An evil and adulterous generation seeks for a sign, but no sign will be given to it except the sign of the prophet Jonah. For just as Jonah was three days and three nights in the belly of the great fish, so will the Son of Man be three days and three nights in the heart of the earth.”</a:t>
            </a:r>
            <a:endParaRPr lang="en-US" dirty="0"/>
          </a:p>
        </p:txBody>
      </p:sp>
    </p:spTree>
    <p:extLst>
      <p:ext uri="{BB962C8B-B14F-4D97-AF65-F5344CB8AC3E}">
        <p14:creationId xmlns:p14="http://schemas.microsoft.com/office/powerpoint/2010/main" val="876119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334</Words>
  <Application>Microsoft Office PowerPoint</Application>
  <PresentationFormat>Widescreen</PresentationFormat>
  <Paragraphs>27</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Franklin Gothic Heavy</vt:lpstr>
      <vt:lpstr>Office Theme</vt:lpstr>
      <vt:lpstr>DROWNING &amp; PRAYING</vt:lpstr>
      <vt:lpstr>Into the Sea</vt:lpstr>
      <vt:lpstr>Jonah Drowned</vt:lpstr>
      <vt:lpstr>The LORD Appointed a Great Fish</vt:lpstr>
      <vt:lpstr>Jonah Prayed</vt:lpstr>
      <vt:lpstr>Jonah &amp; Jesus</vt:lpstr>
    </vt:vector>
  </TitlesOfParts>
  <Company>Tulsa Community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Williams</dc:creator>
  <cp:lastModifiedBy>Benjamin Williams</cp:lastModifiedBy>
  <cp:revision>19</cp:revision>
  <dcterms:created xsi:type="dcterms:W3CDTF">2014-10-29T14:36:08Z</dcterms:created>
  <dcterms:modified xsi:type="dcterms:W3CDTF">2014-11-05T15:46:30Z</dcterms:modified>
</cp:coreProperties>
</file>