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59" r:id="rId6"/>
    <p:sldId id="263" r:id="rId7"/>
    <p:sldId id="260" r:id="rId8"/>
    <p:sldId id="265"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629" autoAdjust="0"/>
  </p:normalViewPr>
  <p:slideViewPr>
    <p:cSldViewPr>
      <p:cViewPr>
        <p:scale>
          <a:sx n="110" d="100"/>
          <a:sy n="110" d="100"/>
        </p:scale>
        <p:origin x="-164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C70F09-D2BF-4596-892F-3AB48DC4E2F9}" type="datetimeFigureOut">
              <a:rPr lang="en-US" smtClean="0"/>
              <a:t>6/20/2014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186539450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C70F09-D2BF-4596-892F-3AB48DC4E2F9}" type="datetimeFigureOut">
              <a:rPr lang="en-US" smtClean="0"/>
              <a:t>6/20/2014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29729260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C70F09-D2BF-4596-892F-3AB48DC4E2F9}" type="datetimeFigureOut">
              <a:rPr lang="en-US" smtClean="0"/>
              <a:t>6/20/2014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40149966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C70F09-D2BF-4596-892F-3AB48DC4E2F9}" type="datetimeFigureOut">
              <a:rPr lang="en-US" smtClean="0"/>
              <a:t>6/20/2014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157859290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C70F09-D2BF-4596-892F-3AB48DC4E2F9}" type="datetimeFigureOut">
              <a:rPr lang="en-US" smtClean="0"/>
              <a:t>6/20/2014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338020199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C70F09-D2BF-4596-892F-3AB48DC4E2F9}" type="datetimeFigureOut">
              <a:rPr lang="en-US" smtClean="0"/>
              <a:t>6/20/2014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26455813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C70F09-D2BF-4596-892F-3AB48DC4E2F9}" type="datetimeFigureOut">
              <a:rPr lang="en-US" smtClean="0"/>
              <a:t>6/20/2014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417404744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C70F09-D2BF-4596-892F-3AB48DC4E2F9}" type="datetimeFigureOut">
              <a:rPr lang="en-US" smtClean="0"/>
              <a:t>6/20/2014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410108478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70F09-D2BF-4596-892F-3AB48DC4E2F9}" type="datetimeFigureOut">
              <a:rPr lang="en-US" smtClean="0"/>
              <a:t>6/20/2014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303005866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C70F09-D2BF-4596-892F-3AB48DC4E2F9}" type="datetimeFigureOut">
              <a:rPr lang="en-US" smtClean="0"/>
              <a:t>6/20/2014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16772104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C70F09-D2BF-4596-892F-3AB48DC4E2F9}" type="datetimeFigureOut">
              <a:rPr lang="en-US" smtClean="0"/>
              <a:t>6/20/2014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66700-F63D-451C-814D-7A65E1B62697}" type="slidenum">
              <a:rPr lang="en-US" smtClean="0"/>
              <a:t>‹#›</a:t>
            </a:fld>
            <a:endParaRPr lang="en-US"/>
          </a:p>
        </p:txBody>
      </p:sp>
    </p:spTree>
    <p:extLst>
      <p:ext uri="{BB962C8B-B14F-4D97-AF65-F5344CB8AC3E}">
        <p14:creationId xmlns:p14="http://schemas.microsoft.com/office/powerpoint/2010/main" val="26401711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70F09-D2BF-4596-892F-3AB48DC4E2F9}" type="datetimeFigureOut">
              <a:rPr lang="en-US" smtClean="0"/>
              <a:t>6/20/2014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66700-F63D-451C-814D-7A65E1B62697}" type="slidenum">
              <a:rPr lang="en-US" smtClean="0"/>
              <a:t>‹#›</a:t>
            </a:fld>
            <a:endParaRPr lang="en-US"/>
          </a:p>
        </p:txBody>
      </p:sp>
    </p:spTree>
    <p:extLst>
      <p:ext uri="{BB962C8B-B14F-4D97-AF65-F5344CB8AC3E}">
        <p14:creationId xmlns:p14="http://schemas.microsoft.com/office/powerpoint/2010/main" val="1880211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effectLst>
            <a:outerShdw blurRad="38100" dist="38100" dir="2700000" algn="tl">
              <a:srgbClr val="000000">
                <a:alpha val="43137"/>
              </a:srgbClr>
            </a:outerShdw>
          </a:effectLst>
          <a:latin typeface="Aharoni" panose="02010803020104030203" pitchFamily="2" charset="-79"/>
          <a:ea typeface="+mj-ea"/>
          <a:cs typeface="Aharoni" panose="02010803020104030203" pitchFamily="2" charset="-79"/>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2819400"/>
            <a:ext cx="7772400" cy="1470025"/>
          </a:xfrm>
        </p:spPr>
        <p:txBody>
          <a:bodyPr>
            <a:noAutofit/>
          </a:bodyPr>
          <a:lstStyle/>
          <a:p>
            <a:r>
              <a:rPr lang="en-US" sz="7200" dirty="0" smtClean="0"/>
              <a:t>The Cities of Men</a:t>
            </a:r>
            <a:endParaRPr lang="en-US" sz="7200" dirty="0"/>
          </a:p>
        </p:txBody>
      </p:sp>
    </p:spTree>
    <p:extLst>
      <p:ext uri="{BB962C8B-B14F-4D97-AF65-F5344CB8AC3E}">
        <p14:creationId xmlns:p14="http://schemas.microsoft.com/office/powerpoint/2010/main" val="422119827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 y="0"/>
            <a:ext cx="9144001"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 y="0"/>
            <a:ext cx="9144001" cy="7010400"/>
          </a:xfrm>
          <a:prstGeom prst="rect">
            <a:avLst/>
          </a:prstGeom>
          <a:gradFill>
            <a:gsLst>
              <a:gs pos="0">
                <a:schemeClr val="bg2">
                  <a:alpha val="45000"/>
                  <a:lumMod val="0"/>
                </a:schemeClr>
              </a:gs>
              <a:gs pos="50000">
                <a:schemeClr val="accent3">
                  <a:alpha val="50000"/>
                  <a:lumMod val="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Curse,</a:t>
            </a:r>
            <a:r>
              <a:rPr lang="en-US" baseline="0" dirty="0" smtClean="0"/>
              <a:t> Promise, &amp; City</a:t>
            </a:r>
            <a:endParaRPr lang="en-US" dirty="0"/>
          </a:p>
        </p:txBody>
      </p:sp>
      <p:sp>
        <p:nvSpPr>
          <p:cNvPr id="3" name="Content Placeholder 2"/>
          <p:cNvSpPr>
            <a:spLocks noGrp="1"/>
          </p:cNvSpPr>
          <p:nvPr>
            <p:ph idx="1"/>
          </p:nvPr>
        </p:nvSpPr>
        <p:spPr/>
        <p:txBody>
          <a:bodyPr/>
          <a:lstStyle/>
          <a:p>
            <a:pPr marL="0" lvl="0" indent="0">
              <a:buNone/>
            </a:pPr>
            <a:r>
              <a:rPr lang="en-US" b="1" dirty="0" smtClean="0"/>
              <a:t>Genesis 4</a:t>
            </a:r>
          </a:p>
          <a:p>
            <a:pPr lvl="0"/>
            <a:r>
              <a:rPr lang="en-US" dirty="0" smtClean="0"/>
              <a:t>v. 12: “You shall be a fugitive and a wanderer on the earth.”</a:t>
            </a:r>
          </a:p>
          <a:p>
            <a:pPr lvl="0"/>
            <a:r>
              <a:rPr lang="en-US" dirty="0" smtClean="0"/>
              <a:t>v. 14:</a:t>
            </a:r>
            <a:r>
              <a:rPr lang="en-US" baseline="0" dirty="0" smtClean="0"/>
              <a:t> “Whoever finds me will kill me.”</a:t>
            </a:r>
          </a:p>
          <a:p>
            <a:pPr lvl="0"/>
            <a:r>
              <a:rPr lang="en-US" baseline="0" dirty="0" smtClean="0"/>
              <a:t>v. 15: “Not so!”</a:t>
            </a:r>
          </a:p>
          <a:p>
            <a:pPr lvl="0"/>
            <a:r>
              <a:rPr lang="en-US" baseline="0" dirty="0" smtClean="0"/>
              <a:t>v. 17: “He built a city”</a:t>
            </a:r>
          </a:p>
          <a:p>
            <a:pPr lvl="0"/>
            <a:r>
              <a:rPr lang="en-US" baseline="0" dirty="0" smtClean="0"/>
              <a:t>The first city </a:t>
            </a:r>
            <a:r>
              <a:rPr lang="en-US" baseline="0" dirty="0" smtClean="0"/>
              <a:t>was </a:t>
            </a:r>
            <a:r>
              <a:rPr lang="en-US" baseline="0" dirty="0" smtClean="0"/>
              <a:t>built out of fear of death and doubt of God’s promise.</a:t>
            </a:r>
          </a:p>
        </p:txBody>
      </p:sp>
    </p:spTree>
    <p:extLst>
      <p:ext uri="{BB962C8B-B14F-4D97-AF65-F5344CB8AC3E}">
        <p14:creationId xmlns:p14="http://schemas.microsoft.com/office/powerpoint/2010/main" val="167019978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Plunderer</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Genesis 10</a:t>
            </a:r>
          </a:p>
          <a:p>
            <a:r>
              <a:rPr lang="en-US" dirty="0" smtClean="0"/>
              <a:t>v. 8:</a:t>
            </a:r>
            <a:r>
              <a:rPr lang="en-US" baseline="0" dirty="0" smtClean="0"/>
              <a:t> “Nimrod; he was the first on earth to be a mighty man.”</a:t>
            </a:r>
          </a:p>
          <a:p>
            <a:r>
              <a:rPr lang="en-US" dirty="0"/>
              <a:t>The </a:t>
            </a:r>
            <a:r>
              <a:rPr lang="en-US" dirty="0" smtClean="0"/>
              <a:t>name </a:t>
            </a:r>
            <a:r>
              <a:rPr lang="en-US" i="1" dirty="0" smtClean="0"/>
              <a:t>Nimrod</a:t>
            </a:r>
            <a:r>
              <a:rPr lang="en-US" dirty="0" smtClean="0"/>
              <a:t> means, </a:t>
            </a:r>
            <a:r>
              <a:rPr lang="en-US" dirty="0"/>
              <a:t>“we will </a:t>
            </a:r>
            <a:r>
              <a:rPr lang="en-US" dirty="0" smtClean="0"/>
              <a:t>revolt.”</a:t>
            </a:r>
            <a:endParaRPr lang="en-US" baseline="0" dirty="0" smtClean="0"/>
          </a:p>
          <a:p>
            <a:r>
              <a:rPr lang="en-US" baseline="0" dirty="0" smtClean="0"/>
              <a:t>v. 9: “He was a mighty hunter before the Lord.”</a:t>
            </a:r>
          </a:p>
          <a:p>
            <a:r>
              <a:rPr lang="en-US" dirty="0" smtClean="0"/>
              <a:t>Several commentators suggest that this word here means “hunter of men,” as in a “plunderer” or a “conqueror.”</a:t>
            </a:r>
            <a:endParaRPr lang="en-US" baseline="0" dirty="0" smtClean="0"/>
          </a:p>
        </p:txBody>
      </p:sp>
    </p:spTree>
    <p:extLst>
      <p:ext uri="{BB962C8B-B14F-4D97-AF65-F5344CB8AC3E}">
        <p14:creationId xmlns:p14="http://schemas.microsoft.com/office/powerpoint/2010/main" val="85293040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Father of Cities</a:t>
            </a:r>
            <a:endParaRPr lang="en-US" dirty="0"/>
          </a:p>
        </p:txBody>
      </p:sp>
      <p:sp>
        <p:nvSpPr>
          <p:cNvPr id="3" name="Content Placeholder 2"/>
          <p:cNvSpPr>
            <a:spLocks noGrp="1"/>
          </p:cNvSpPr>
          <p:nvPr>
            <p:ph idx="1"/>
          </p:nvPr>
        </p:nvSpPr>
        <p:spPr/>
        <p:txBody>
          <a:bodyPr/>
          <a:lstStyle/>
          <a:p>
            <a:r>
              <a:rPr lang="en-US" dirty="0" smtClean="0"/>
              <a:t>v. 10:</a:t>
            </a:r>
            <a:r>
              <a:rPr lang="en-US" baseline="0" dirty="0" smtClean="0"/>
              <a:t> “The beginning of his kingdom was Babel … in the land of Shinar.”</a:t>
            </a:r>
          </a:p>
          <a:p>
            <a:r>
              <a:rPr lang="en-US" baseline="0" dirty="0" smtClean="0"/>
              <a:t>v. 11: “From that land he went into Assyria and built Nineveh”</a:t>
            </a:r>
          </a:p>
          <a:p>
            <a:r>
              <a:rPr lang="en-US" dirty="0" smtClean="0"/>
              <a:t>Nimrod </a:t>
            </a:r>
            <a:r>
              <a:rPr lang="en-US" dirty="0" smtClean="0"/>
              <a:t>was </a:t>
            </a:r>
            <a:r>
              <a:rPr lang="en-US" dirty="0" smtClean="0"/>
              <a:t>father of the great cities.</a:t>
            </a:r>
          </a:p>
          <a:p>
            <a:r>
              <a:rPr lang="en-US" dirty="0" smtClean="0"/>
              <a:t>Nimrod </a:t>
            </a:r>
            <a:r>
              <a:rPr lang="en-US" dirty="0" smtClean="0"/>
              <a:t>was </a:t>
            </a:r>
            <a:r>
              <a:rPr lang="en-US" dirty="0" smtClean="0"/>
              <a:t>father of the first kingdoms.</a:t>
            </a:r>
          </a:p>
          <a:p>
            <a:r>
              <a:rPr lang="en-US" dirty="0" smtClean="0"/>
              <a:t>All Nimrod’s kingdoms became Israel’s enemies.</a:t>
            </a:r>
            <a:endParaRPr lang="en-US" dirty="0"/>
          </a:p>
        </p:txBody>
      </p:sp>
    </p:spTree>
    <p:extLst>
      <p:ext uri="{BB962C8B-B14F-4D97-AF65-F5344CB8AC3E}">
        <p14:creationId xmlns:p14="http://schemas.microsoft.com/office/powerpoint/2010/main" val="24840614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Babel</a:t>
            </a:r>
            <a:endParaRPr lang="en-US" dirty="0"/>
          </a:p>
        </p:txBody>
      </p:sp>
      <p:sp>
        <p:nvSpPr>
          <p:cNvPr id="3" name="Content Placeholder 2"/>
          <p:cNvSpPr>
            <a:spLocks noGrp="1"/>
          </p:cNvSpPr>
          <p:nvPr>
            <p:ph idx="1"/>
          </p:nvPr>
        </p:nvSpPr>
        <p:spPr/>
        <p:txBody>
          <a:bodyPr>
            <a:normAutofit/>
          </a:bodyPr>
          <a:lstStyle/>
          <a:p>
            <a:pPr marL="0" lvl="0" indent="0">
              <a:buNone/>
            </a:pPr>
            <a:r>
              <a:rPr lang="en-US" b="1" dirty="0" smtClean="0"/>
              <a:t>Genesis 11</a:t>
            </a:r>
          </a:p>
          <a:p>
            <a:pPr lvl="0"/>
            <a:r>
              <a:rPr lang="en-US" dirty="0" smtClean="0"/>
              <a:t>God </a:t>
            </a:r>
            <a:r>
              <a:rPr lang="en-US" dirty="0" smtClean="0"/>
              <a:t>said </a:t>
            </a:r>
            <a:r>
              <a:rPr lang="en-US" dirty="0" smtClean="0"/>
              <a:t>to spread out over the earth.</a:t>
            </a:r>
          </a:p>
          <a:p>
            <a:pPr lvl="0"/>
            <a:r>
              <a:rPr lang="en-US" dirty="0" smtClean="0"/>
              <a:t>v.</a:t>
            </a:r>
            <a:r>
              <a:rPr lang="en-US" baseline="0" dirty="0" smtClean="0"/>
              <a:t> 4: “Let us build ourselves a city and tower … lest we be dispersed over the face of the whole earth.”</a:t>
            </a:r>
          </a:p>
          <a:p>
            <a:pPr lvl="0"/>
            <a:r>
              <a:rPr lang="en-US" baseline="0" dirty="0" smtClean="0"/>
              <a:t>Read Josephus, </a:t>
            </a:r>
            <a:r>
              <a:rPr lang="en-US" i="1" baseline="0" dirty="0" smtClean="0"/>
              <a:t>Antiquities 1.4.1-3</a:t>
            </a:r>
            <a:endParaRPr lang="en-US" baseline="0" dirty="0" smtClean="0"/>
          </a:p>
          <a:p>
            <a:pPr lvl="0"/>
            <a:r>
              <a:rPr lang="en-US" baseline="0" dirty="0" smtClean="0"/>
              <a:t>v. 9: “Therefore its name is called Babel, because there the Lord confused the language of all the earth.”</a:t>
            </a:r>
          </a:p>
        </p:txBody>
      </p:sp>
    </p:spTree>
    <p:extLst>
      <p:ext uri="{BB962C8B-B14F-4D97-AF65-F5344CB8AC3E}">
        <p14:creationId xmlns:p14="http://schemas.microsoft.com/office/powerpoint/2010/main" val="1641555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0"/>
            <a:ext cx="9144000" cy="5410200"/>
          </a:xfrm>
          <a:prstGeom prst="rect">
            <a:avLst/>
          </a:prstGeom>
          <a:gradFill>
            <a:gsLst>
              <a:gs pos="0">
                <a:schemeClr val="tx2">
                  <a:lumMod val="50000"/>
                  <a:alpha val="50000"/>
                </a:schemeClr>
              </a:gs>
              <a:gs pos="50000">
                <a:schemeClr val="tx2">
                  <a:lumMod val="75000"/>
                  <a:alpha val="50000"/>
                </a:scheme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T</a:t>
            </a:r>
            <a:r>
              <a:rPr lang="en-US" baseline="0" dirty="0" smtClean="0"/>
              <a:t>he Cities of Men</a:t>
            </a:r>
            <a:endParaRPr lang="en-US" dirty="0"/>
          </a:p>
        </p:txBody>
      </p:sp>
      <p:sp>
        <p:nvSpPr>
          <p:cNvPr id="3" name="Content Placeholder 2"/>
          <p:cNvSpPr>
            <a:spLocks noGrp="1"/>
          </p:cNvSpPr>
          <p:nvPr>
            <p:ph idx="1"/>
          </p:nvPr>
        </p:nvSpPr>
        <p:spPr/>
        <p:txBody>
          <a:bodyPr/>
          <a:lstStyle/>
          <a:p>
            <a:r>
              <a:rPr lang="en-US" dirty="0" smtClean="0"/>
              <a:t>Men believed that</a:t>
            </a:r>
            <a:r>
              <a:rPr lang="en-US" baseline="0" dirty="0" smtClean="0"/>
              <a:t> they would be better off protecting themselves than relying on God.</a:t>
            </a:r>
          </a:p>
          <a:p>
            <a:r>
              <a:rPr lang="en-US" dirty="0" smtClean="0"/>
              <a:t>Men built cities, kingdoms, and empires out of rebellion</a:t>
            </a:r>
            <a:r>
              <a:rPr lang="en-US" baseline="0" dirty="0" smtClean="0"/>
              <a:t> against God.</a:t>
            </a:r>
          </a:p>
          <a:p>
            <a:r>
              <a:rPr lang="en-US" baseline="0" dirty="0" smtClean="0"/>
              <a:t>Men built a great tower to thwart God.</a:t>
            </a:r>
          </a:p>
          <a:p>
            <a:r>
              <a:rPr lang="en-US" baseline="0" dirty="0" smtClean="0"/>
              <a:t>What will be their end? What is the end of pride and rebellion</a:t>
            </a:r>
            <a:r>
              <a:rPr lang="en-US" dirty="0" smtClean="0"/>
              <a:t> against God?</a:t>
            </a:r>
            <a:endParaRPr lang="en-US" dirty="0"/>
          </a:p>
        </p:txBody>
      </p:sp>
    </p:spTree>
    <p:extLst>
      <p:ext uri="{BB962C8B-B14F-4D97-AF65-F5344CB8AC3E}">
        <p14:creationId xmlns:p14="http://schemas.microsoft.com/office/powerpoint/2010/main" val="30707762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Babylon Is</a:t>
            </a:r>
            <a:r>
              <a:rPr lang="en-US" baseline="0" dirty="0" smtClean="0"/>
              <a:t> Fallen</a:t>
            </a:r>
            <a:endParaRPr lang="en-US" dirty="0"/>
          </a:p>
        </p:txBody>
      </p:sp>
      <p:sp>
        <p:nvSpPr>
          <p:cNvPr id="3" name="Content Placeholder 2"/>
          <p:cNvSpPr>
            <a:spLocks noGrp="1"/>
          </p:cNvSpPr>
          <p:nvPr>
            <p:ph idx="1"/>
          </p:nvPr>
        </p:nvSpPr>
        <p:spPr/>
        <p:txBody>
          <a:bodyPr>
            <a:normAutofit/>
          </a:bodyPr>
          <a:lstStyle/>
          <a:p>
            <a:pPr lvl="0"/>
            <a:r>
              <a:rPr lang="en-US" b="1" dirty="0" smtClean="0"/>
              <a:t>Babylon Is Fallen, Revelation 18</a:t>
            </a:r>
          </a:p>
          <a:p>
            <a:pPr lvl="0"/>
            <a:r>
              <a:rPr lang="en-US" b="1" dirty="0" smtClean="0"/>
              <a:t>The City of God Stands, Revelation 21:1-4</a:t>
            </a:r>
          </a:p>
          <a:p>
            <a:pPr lvl="0"/>
            <a:r>
              <a:rPr lang="en-US" b="1" dirty="0" smtClean="0"/>
              <a:t>Proverbs 3:5-8</a:t>
            </a:r>
            <a:r>
              <a:rPr lang="en-US" dirty="0" smtClean="0"/>
              <a:t> Trust in the LORD with all your heart, and do not lean on your own understanding. In all your ways acknowledge him, and he will make straight your paths. Be not wise in your own eyes; fear the LORD, and turn away from evil. It will be healing to your flesh and refreshment to your bones.</a:t>
            </a:r>
          </a:p>
        </p:txBody>
      </p:sp>
    </p:spTree>
    <p:extLst>
      <p:ext uri="{BB962C8B-B14F-4D97-AF65-F5344CB8AC3E}">
        <p14:creationId xmlns:p14="http://schemas.microsoft.com/office/powerpoint/2010/main" val="299953261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2819400"/>
            <a:ext cx="7772400" cy="1470025"/>
          </a:xfrm>
        </p:spPr>
        <p:txBody>
          <a:bodyPr>
            <a:noAutofit/>
          </a:bodyPr>
          <a:lstStyle/>
          <a:p>
            <a:r>
              <a:rPr lang="en-US" sz="7200" dirty="0" smtClean="0"/>
              <a:t>The Cities of Men</a:t>
            </a:r>
            <a:endParaRPr lang="en-US" sz="72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7307186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420</Words>
  <Application>Microsoft Office PowerPoint</Application>
  <PresentationFormat>On-screen Show (4:3)</PresentationFormat>
  <Paragraphs>36</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The Cities of Men</vt:lpstr>
      <vt:lpstr>Curse, Promise, &amp; City</vt:lpstr>
      <vt:lpstr>The Plunderer</vt:lpstr>
      <vt:lpstr>Father of Cities</vt:lpstr>
      <vt:lpstr>Babel</vt:lpstr>
      <vt:lpstr>The Cities of Men</vt:lpstr>
      <vt:lpstr>Babylon Is Fallen</vt:lpstr>
      <vt:lpstr>The Cities of Men</vt:lpstr>
    </vt:vector>
  </TitlesOfParts>
  <Company>Tulsa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Cities of Men</dc:title>
  <dc:creator>Benjamin J. Williams</dc:creator>
  <cp:lastModifiedBy>Benjamin J. Williams</cp:lastModifiedBy>
  <cp:revision>11</cp:revision>
  <dcterms:created xsi:type="dcterms:W3CDTF">2014-06-18T18:37:19Z</dcterms:created>
  <dcterms:modified xsi:type="dcterms:W3CDTF">2014-06-20T19:37:54Z</dcterms:modified>
</cp:coreProperties>
</file>