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6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7" autoAdjust="0"/>
    <p:restoredTop sz="86400" autoAdjust="0"/>
  </p:normalViewPr>
  <p:slideViewPr>
    <p:cSldViewPr>
      <p:cViewPr>
        <p:scale>
          <a:sx n="100" d="100"/>
          <a:sy n="100" d="100"/>
        </p:scale>
        <p:origin x="-194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1883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28D5-C674-46EE-A83C-2C8BD382C60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DF5-85D1-4623-A8D5-2D6F9DC89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81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28D5-C674-46EE-A83C-2C8BD382C60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DF5-85D1-4623-A8D5-2D6F9DC89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389609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28D5-C674-46EE-A83C-2C8BD382C60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DF5-85D1-4623-A8D5-2D6F9DC89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493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7" r="19832" b="35132"/>
          <a:stretch/>
        </p:blipFill>
        <p:spPr bwMode="auto">
          <a:xfrm>
            <a:off x="0" y="1587"/>
            <a:ext cx="9144000" cy="685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50" t="45066" r="56666" b="48601"/>
          <a:stretch/>
        </p:blipFill>
        <p:spPr bwMode="auto">
          <a:xfrm>
            <a:off x="1160106" y="1600200"/>
            <a:ext cx="691398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106" y="1600200"/>
            <a:ext cx="6913986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28D5-C674-46EE-A83C-2C8BD382C60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DF5-85D1-4623-A8D5-2D6F9DC89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882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28D5-C674-46EE-A83C-2C8BD382C60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DF5-85D1-4623-A8D5-2D6F9DC89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1192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28D5-C674-46EE-A83C-2C8BD382C60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DF5-85D1-4623-A8D5-2D6F9DC89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79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28D5-C674-46EE-A83C-2C8BD382C60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DF5-85D1-4623-A8D5-2D6F9DC89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56919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28D5-C674-46EE-A83C-2C8BD382C60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DF5-85D1-4623-A8D5-2D6F9DC89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455068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88"/>
            <a:ext cx="9141883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28D5-C674-46EE-A83C-2C8BD382C60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DF5-85D1-4623-A8D5-2D6F9DC89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032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28D5-C674-46EE-A83C-2C8BD382C60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DF5-85D1-4623-A8D5-2D6F9DC89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258887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228D5-C674-46EE-A83C-2C8BD382C60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F2DF5-85D1-4623-A8D5-2D6F9DC89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7307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A228D5-C674-46EE-A83C-2C8BD382C60F}" type="datetimeFigureOut">
              <a:rPr lang="en-US" smtClean="0"/>
              <a:t>8/30/2012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F2DF5-85D1-4623-A8D5-2D6F9DC89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60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Albertus MT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127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Jesus’ Parables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Brief – “thin” characters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Simple &amp; Symmetrical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Human Characters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Fictional – “They could happen”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Engaging – Draw in and surprise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Reversal – Unexpected or opposites happen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Crucial Matter at End – “punch line”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Context Is Crucial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“Theocentric”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Allude to Old Testament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Many Occur in Collections</a:t>
            </a:r>
          </a:p>
        </p:txBody>
      </p:sp>
    </p:spTree>
    <p:extLst>
      <p:ext uri="{BB962C8B-B14F-4D97-AF65-F5344CB8AC3E}">
        <p14:creationId xmlns:p14="http://schemas.microsoft.com/office/powerpoint/2010/main" val="6044147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Jesus’ Parables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0" dirty="0" smtClean="0"/>
              <a:t>What Do They Do?</a:t>
            </a:r>
          </a:p>
          <a:p>
            <a:r>
              <a:rPr lang="en-US" baseline="0" dirty="0" smtClean="0"/>
              <a:t>Parables lower our defenses.</a:t>
            </a:r>
          </a:p>
          <a:p>
            <a:r>
              <a:rPr lang="en-US" baseline="0" dirty="0" smtClean="0"/>
              <a:t>Parables have a main character who turns out to be you.</a:t>
            </a:r>
          </a:p>
          <a:p>
            <a:r>
              <a:rPr lang="en-US" baseline="0" dirty="0" smtClean="0"/>
              <a:t>Parables create an</a:t>
            </a:r>
            <a:r>
              <a:rPr lang="en-US" dirty="0" smtClean="0"/>
              <a:t> “other” </a:t>
            </a:r>
            <a:r>
              <a:rPr lang="en-US" baseline="0" dirty="0" smtClean="0"/>
              <a:t>world, and then shatter yours.</a:t>
            </a:r>
          </a:p>
        </p:txBody>
      </p:sp>
    </p:spTree>
    <p:extLst>
      <p:ext uri="{BB962C8B-B14F-4D97-AF65-F5344CB8AC3E}">
        <p14:creationId xmlns:p14="http://schemas.microsoft.com/office/powerpoint/2010/main" val="197195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904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</a:t>
            </a:r>
            <a:r>
              <a:rPr lang="en-US" baseline="0" dirty="0" smtClean="0"/>
              <a:t> Parable?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/>
              <a:t>Masal</a:t>
            </a:r>
            <a:r>
              <a:rPr lang="en-US" b="1" dirty="0" smtClean="0"/>
              <a:t>/</a:t>
            </a:r>
            <a:r>
              <a:rPr lang="en-US" b="1" dirty="0" err="1" smtClean="0"/>
              <a:t>Mashal</a:t>
            </a:r>
            <a:r>
              <a:rPr lang="en-US" b="1" dirty="0" smtClean="0"/>
              <a:t> – cryptic or dark saying</a:t>
            </a:r>
          </a:p>
          <a:p>
            <a:r>
              <a:rPr lang="en-US" dirty="0" smtClean="0"/>
              <a:t>Proverb, 1 Samuel 24:13; Ezekiel 12:22</a:t>
            </a:r>
          </a:p>
          <a:p>
            <a:r>
              <a:rPr lang="en-US" dirty="0" smtClean="0"/>
              <a:t>Byword, Psalm 44:14</a:t>
            </a:r>
          </a:p>
          <a:p>
            <a:r>
              <a:rPr lang="en-US" dirty="0" smtClean="0"/>
              <a:t>Parable/Discourse, Numbers 23:18</a:t>
            </a:r>
          </a:p>
          <a:p>
            <a:r>
              <a:rPr lang="en-US" dirty="0" smtClean="0"/>
              <a:t>Allegorical Parable, Ezekiel 24:3</a:t>
            </a:r>
          </a:p>
          <a:p>
            <a:r>
              <a:rPr lang="en-US" dirty="0" smtClean="0"/>
              <a:t>This Hebrew term was translated into Greek as PARABOLE.</a:t>
            </a:r>
          </a:p>
        </p:txBody>
      </p:sp>
    </p:spTree>
    <p:extLst>
      <p:ext uri="{BB962C8B-B14F-4D97-AF65-F5344CB8AC3E}">
        <p14:creationId xmlns:p14="http://schemas.microsoft.com/office/powerpoint/2010/main" val="29682975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</a:t>
            </a:r>
            <a:r>
              <a:rPr lang="en-US" baseline="0" dirty="0" smtClean="0"/>
              <a:t> Parable?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Used in Gospels:</a:t>
            </a:r>
          </a:p>
          <a:p>
            <a:r>
              <a:rPr lang="en-US" dirty="0" smtClean="0"/>
              <a:t>Proverb,</a:t>
            </a:r>
            <a:r>
              <a:rPr lang="en-US" baseline="0" dirty="0" smtClean="0"/>
              <a:t> Luke 4:23</a:t>
            </a:r>
          </a:p>
          <a:p>
            <a:r>
              <a:rPr lang="en-US" baseline="0" dirty="0" smtClean="0"/>
              <a:t>Riddle, Mark 3:23</a:t>
            </a:r>
          </a:p>
          <a:p>
            <a:r>
              <a:rPr lang="en-US" baseline="0" dirty="0" smtClean="0"/>
              <a:t>Ethical Instruction, Luke 14:7-11</a:t>
            </a:r>
          </a:p>
          <a:p>
            <a:r>
              <a:rPr lang="en-US" baseline="0" dirty="0" smtClean="0"/>
              <a:t>Comparison, Matthew 13:33</a:t>
            </a:r>
          </a:p>
          <a:p>
            <a:r>
              <a:rPr lang="en-US" baseline="0" dirty="0" smtClean="0"/>
              <a:t>Contrast, Luke 18:1-8</a:t>
            </a:r>
          </a:p>
          <a:p>
            <a:r>
              <a:rPr lang="en-US" baseline="0" dirty="0" smtClean="0"/>
              <a:t>Simple Stories, Luke 13:6-9</a:t>
            </a:r>
          </a:p>
          <a:p>
            <a:r>
              <a:rPr lang="en-US" baseline="0" dirty="0" smtClean="0"/>
              <a:t>Complex Stories, Matthew 22:1-14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15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Parables?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Large percentage of Jesus’</a:t>
            </a:r>
            <a:r>
              <a:rPr lang="en-US" b="1" baseline="0" dirty="0" smtClean="0"/>
              <a:t> teachings</a:t>
            </a:r>
          </a:p>
          <a:p>
            <a:pPr marL="0" indent="0">
              <a:buNone/>
            </a:pPr>
            <a:r>
              <a:rPr lang="en-US" b="1" baseline="0" dirty="0" smtClean="0"/>
              <a:t>Jesus uses them to teach about …</a:t>
            </a:r>
          </a:p>
          <a:p>
            <a:pPr marL="514350" indent="-514350">
              <a:buFont typeface="+mj-lt"/>
              <a:buAutoNum type="arabicPeriod"/>
            </a:pPr>
            <a:r>
              <a:rPr lang="en-US" baseline="0" dirty="0" smtClean="0"/>
              <a:t>God (“God is like …”, because He is like nothing!)</a:t>
            </a:r>
          </a:p>
          <a:p>
            <a:pPr marL="514350" indent="-514350">
              <a:buFont typeface="+mj-lt"/>
              <a:buAutoNum type="arabicPeriod"/>
            </a:pPr>
            <a:r>
              <a:rPr lang="en-US" baseline="0" dirty="0" smtClean="0"/>
              <a:t>Righteousness/Justice (duty, not compassion)</a:t>
            </a:r>
          </a:p>
          <a:p>
            <a:pPr marL="514350" indent="-514350">
              <a:buFont typeface="+mj-lt"/>
              <a:buAutoNum type="arabicPeriod"/>
            </a:pPr>
            <a:r>
              <a:rPr lang="en-US" baseline="0" dirty="0" smtClean="0"/>
              <a:t>Wisdom (even “shrewdness”)</a:t>
            </a:r>
          </a:p>
          <a:p>
            <a:pPr marL="514350" indent="-514350">
              <a:buFont typeface="+mj-lt"/>
              <a:buAutoNum type="arabicPeriod"/>
            </a:pPr>
            <a:r>
              <a:rPr lang="en-US" baseline="0" dirty="0" smtClean="0"/>
              <a:t>Judgment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baseline="0" dirty="0" smtClean="0"/>
              <a:t>Jesus’ Own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baseline="0" dirty="0" smtClean="0"/>
              <a:t>Transforming Listeners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Above all, the Kingdom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42458542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Parables?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Parables</a:t>
            </a:r>
            <a:r>
              <a:rPr lang="en-US" b="1" baseline="0" dirty="0" smtClean="0"/>
              <a:t> are challenging because of …</a:t>
            </a:r>
            <a:endParaRPr lang="en-US" b="1" dirty="0" smtClean="0"/>
          </a:p>
          <a:p>
            <a:r>
              <a:rPr lang="en-US" dirty="0" smtClean="0"/>
              <a:t>Cultural distance</a:t>
            </a:r>
          </a:p>
          <a:p>
            <a:r>
              <a:rPr lang="en-US" dirty="0" smtClean="0"/>
              <a:t>Incomplete</a:t>
            </a:r>
            <a:r>
              <a:rPr lang="en-US" baseline="0" dirty="0" smtClean="0"/>
              <a:t> narrative</a:t>
            </a:r>
          </a:p>
          <a:p>
            <a:r>
              <a:rPr lang="en-US" baseline="0" dirty="0" smtClean="0"/>
              <a:t>Biblical illiteracy</a:t>
            </a:r>
          </a:p>
          <a:p>
            <a:r>
              <a:rPr lang="en-US" baseline="0" dirty="0" smtClean="0"/>
              <a:t>Ignore Gospel settings</a:t>
            </a:r>
          </a:p>
          <a:p>
            <a:r>
              <a:rPr lang="en-US" baseline="0" dirty="0" smtClean="0"/>
              <a:t>Assumptions about meaning (Familiarity)</a:t>
            </a:r>
          </a:p>
          <a:p>
            <a:r>
              <a:rPr lang="en-US" baseline="0" dirty="0" smtClean="0"/>
              <a:t>Self-centered reading</a:t>
            </a:r>
          </a:p>
        </p:txBody>
      </p:sp>
    </p:spTree>
    <p:extLst>
      <p:ext uri="{BB962C8B-B14F-4D97-AF65-F5344CB8AC3E}">
        <p14:creationId xmlns:p14="http://schemas.microsoft.com/office/powerpoint/2010/main" val="4261365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 of “Allegorizing”!!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Augustine’s Interpretation of the Parable of the Good Samaritan</a:t>
            </a:r>
          </a:p>
          <a:p>
            <a:r>
              <a:rPr lang="en-US" dirty="0" smtClean="0"/>
              <a:t>“certain man” = Adam</a:t>
            </a:r>
          </a:p>
          <a:p>
            <a:r>
              <a:rPr lang="en-US" dirty="0" smtClean="0"/>
              <a:t>“Jerusalem” = heavenly city</a:t>
            </a:r>
          </a:p>
          <a:p>
            <a:r>
              <a:rPr lang="en-US" dirty="0" smtClean="0"/>
              <a:t>“Jericho” = Adam’s mortality</a:t>
            </a:r>
          </a:p>
          <a:p>
            <a:r>
              <a:rPr lang="en-US" dirty="0" smtClean="0"/>
              <a:t>“Thieves” = Devil and his angels</a:t>
            </a:r>
          </a:p>
          <a:p>
            <a:r>
              <a:rPr lang="en-US" dirty="0" smtClean="0"/>
              <a:t>“Stripped him” = removed immortality</a:t>
            </a:r>
          </a:p>
          <a:p>
            <a:r>
              <a:rPr lang="en-US" dirty="0" smtClean="0"/>
              <a:t>“Beat him” =</a:t>
            </a:r>
            <a:r>
              <a:rPr lang="en-US" baseline="0" dirty="0" smtClean="0"/>
              <a:t> persuaded him to sin</a:t>
            </a:r>
          </a:p>
          <a:p>
            <a:r>
              <a:rPr lang="en-US" baseline="0" dirty="0" smtClean="0"/>
              <a:t>“Left him half dead” = died spiritually</a:t>
            </a:r>
          </a:p>
        </p:txBody>
      </p:sp>
    </p:spTree>
    <p:extLst>
      <p:ext uri="{BB962C8B-B14F-4D97-AF65-F5344CB8AC3E}">
        <p14:creationId xmlns:p14="http://schemas.microsoft.com/office/powerpoint/2010/main" val="2983458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 of “Allegorizing”!!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“Priest” &amp; “Levite” = OT</a:t>
            </a:r>
          </a:p>
          <a:p>
            <a:r>
              <a:rPr lang="en-US" dirty="0" smtClean="0"/>
              <a:t>“Samaritan” = Christ</a:t>
            </a:r>
          </a:p>
          <a:p>
            <a:r>
              <a:rPr lang="en-US" dirty="0" smtClean="0"/>
              <a:t>“Bound wounds” = restrained sin</a:t>
            </a:r>
          </a:p>
          <a:p>
            <a:r>
              <a:rPr lang="en-US" dirty="0" smtClean="0"/>
              <a:t>“Oil/wine” = hope &amp; encouragement</a:t>
            </a:r>
          </a:p>
          <a:p>
            <a:r>
              <a:rPr lang="en-US" dirty="0" smtClean="0"/>
              <a:t>“Beast” = Christ’s incarnation</a:t>
            </a:r>
          </a:p>
          <a:p>
            <a:r>
              <a:rPr lang="en-US" dirty="0" smtClean="0"/>
              <a:t>“Inn”</a:t>
            </a:r>
            <a:r>
              <a:rPr lang="en-US" baseline="0" dirty="0" smtClean="0"/>
              <a:t> = Church</a:t>
            </a:r>
          </a:p>
          <a:p>
            <a:r>
              <a:rPr lang="en-US" baseline="0" dirty="0" smtClean="0"/>
              <a:t>“Innkeeper” = Paul</a:t>
            </a:r>
          </a:p>
          <a:p>
            <a:r>
              <a:rPr lang="en-US" baseline="0" dirty="0" smtClean="0"/>
              <a:t>2 Denarii = 2 Great Commandments</a:t>
            </a:r>
          </a:p>
          <a:p>
            <a:pPr marL="0" indent="0">
              <a:buNone/>
            </a:pPr>
            <a:r>
              <a:rPr lang="en-US" b="1" dirty="0" smtClean="0"/>
              <a:t>This interpretation is bad!!</a:t>
            </a:r>
            <a:endParaRPr lang="en-US" b="1" baseline="0" dirty="0" smtClean="0"/>
          </a:p>
        </p:txBody>
      </p:sp>
    </p:spTree>
    <p:extLst>
      <p:ext uri="{BB962C8B-B14F-4D97-AF65-F5344CB8AC3E}">
        <p14:creationId xmlns:p14="http://schemas.microsoft.com/office/powerpoint/2010/main" val="20835039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Beware of “Allegorizing”!!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Guidelines</a:t>
            </a:r>
            <a:r>
              <a:rPr lang="en-US" b="1" baseline="0" dirty="0" smtClean="0"/>
              <a:t> for Interpretation</a:t>
            </a:r>
            <a:endParaRPr lang="en-US" baseline="0" dirty="0" smtClean="0"/>
          </a:p>
          <a:p>
            <a:r>
              <a:rPr lang="en-US" baseline="0" dirty="0" smtClean="0"/>
              <a:t>Parables have ONE point</a:t>
            </a:r>
          </a:p>
          <a:p>
            <a:r>
              <a:rPr lang="en-US" baseline="0" dirty="0" smtClean="0"/>
              <a:t>Context in the Gospel</a:t>
            </a:r>
          </a:p>
          <a:p>
            <a:r>
              <a:rPr lang="en-US" baseline="0" dirty="0" smtClean="0"/>
              <a:t>Look at the audience</a:t>
            </a:r>
          </a:p>
          <a:p>
            <a:r>
              <a:rPr lang="en-US" baseline="0" dirty="0" smtClean="0"/>
              <a:t>Look for the “turn” – the unexpected ending</a:t>
            </a:r>
          </a:p>
        </p:txBody>
      </p:sp>
    </p:spTree>
    <p:extLst>
      <p:ext uri="{BB962C8B-B14F-4D97-AF65-F5344CB8AC3E}">
        <p14:creationId xmlns:p14="http://schemas.microsoft.com/office/powerpoint/2010/main" val="30457870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Jesus’</a:t>
            </a:r>
            <a:r>
              <a:rPr lang="en-US" baseline="0" dirty="0" smtClean="0"/>
              <a:t> Parables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DEFINITION: “Earthly story with an heavenly meaning.”</a:t>
            </a:r>
          </a:p>
          <a:p>
            <a:r>
              <a:rPr lang="en-US" dirty="0" smtClean="0"/>
              <a:t>A saying with a</a:t>
            </a:r>
            <a:r>
              <a:rPr lang="en-US" baseline="0" dirty="0" smtClean="0"/>
              <a:t> meaning that goes beyond the surface level meaning.</a:t>
            </a:r>
          </a:p>
          <a:p>
            <a:r>
              <a:rPr lang="en-US" baseline="0" dirty="0" smtClean="0"/>
              <a:t>A comparison of two unlike things.</a:t>
            </a:r>
          </a:p>
          <a:p>
            <a:r>
              <a:rPr lang="en-US" dirty="0" smtClean="0"/>
              <a:t>“Imaginary gardens with real toads”</a:t>
            </a:r>
          </a:p>
          <a:p>
            <a:r>
              <a:rPr lang="en-US" dirty="0" smtClean="0"/>
              <a:t>A manner of teaching that both</a:t>
            </a:r>
            <a:r>
              <a:rPr lang="en-US" baseline="0" dirty="0" smtClean="0"/>
              <a:t> explains and conceals, Mark 4:10-13.</a:t>
            </a:r>
          </a:p>
        </p:txBody>
      </p:sp>
    </p:spTree>
    <p:extLst>
      <p:ext uri="{BB962C8B-B14F-4D97-AF65-F5344CB8AC3E}">
        <p14:creationId xmlns:p14="http://schemas.microsoft.com/office/powerpoint/2010/main" val="3248557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466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What Is A Parable?</vt:lpstr>
      <vt:lpstr>What Is A Parable?</vt:lpstr>
      <vt:lpstr>Why Study Parables?</vt:lpstr>
      <vt:lpstr>Why Study Parables?</vt:lpstr>
      <vt:lpstr>Beware of “Allegorizing”!!</vt:lpstr>
      <vt:lpstr>Beware of “Allegorizing”!!</vt:lpstr>
      <vt:lpstr>Beware of “Allegorizing”!!</vt:lpstr>
      <vt:lpstr>Jesus’ Parables</vt:lpstr>
      <vt:lpstr>Jesus’ Parables</vt:lpstr>
      <vt:lpstr>Jesus’ Parables</vt:lpstr>
      <vt:lpstr>PowerPoint Presentation</vt:lpstr>
    </vt:vector>
  </TitlesOfParts>
  <Company>Tulsa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Benjamin J. Williams</dc:creator>
  <cp:lastModifiedBy>Benjamin J. Williams</cp:lastModifiedBy>
  <cp:revision>6</cp:revision>
  <dcterms:created xsi:type="dcterms:W3CDTF">2012-08-24T17:05:06Z</dcterms:created>
  <dcterms:modified xsi:type="dcterms:W3CDTF">2012-08-30T16:27:13Z</dcterms:modified>
</cp:coreProperties>
</file>